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78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2" r:id="rId22"/>
    <p:sldId id="274" r:id="rId23"/>
    <p:sldId id="275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2F05ED-A4B2-4094-AB5A-FF763F66ACA4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BF4F6A-17CA-4953-BBF1-BDE41C7AEFF7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01851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F4F6A-17CA-4953-BBF1-BDE41C7AEFF7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13699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F7DCC2-BD82-4D3E-885E-1052C52D5F00}" type="datetimeFigureOut">
              <a:rPr lang="ar-JO" smtClean="0"/>
              <a:pPr/>
              <a:t>03/07/1432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B87929-1068-4C5A-8E8F-7229CCB6641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mi\Desktop\&#1578;&#1593;&#1604;&#1610;&#1605;%20&#1575;&#1604;&#1603;&#1578;&#1585;&#1608;&#1606;&#1610;%20-&#1575;&#1604;&#1578;&#1585;&#1576;&#1610;&#1577;\&#1583;&#1608;&#1585;&#1577;%20&#1575;&#1604;&#1605;&#1575;&#1569;.wmv" TargetMode="Externa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mi\Desktop\&#1578;&#1593;&#1604;&#1610;&#1605;%20&#1575;&#1604;&#1603;&#1578;&#1585;&#1608;&#1606;&#1610;%20-&#1575;&#1604;&#1578;&#1585;&#1576;&#1610;&#1577;\&#1575;&#1604;&#1576;&#1578;&#1585;&#1608;&#1604;%20,&#1575;&#1604;&#1606;&#1601;&#1591;,&#1571;&#1608;%20&#1575;&#1604;&#1584;&#1607;&#1576;%20&#1575;&#1604;&#1575;&#1587;&#1608;&#1583;%20,&#1607;&#1575;&#1580;&#1587;%20&#1575;&#1604;&#1593;&#1589;&#1585;.wmv" TargetMode="Externa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mi\Desktop\&#1578;&#1593;&#1604;&#1610;&#1605;%20&#1575;&#1604;&#1603;&#1578;&#1585;&#1608;&#1606;&#1610;%20-&#1575;&#1604;&#1578;&#1585;&#1576;&#1610;&#1577;\New%20-%20&#1575;&#1604;&#1589;&#1582;&#1608;&#1585;%20-rock.wmv" TargetMode="Externa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782121"/>
            <a:ext cx="75608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dirty="0" smtClean="0">
              <a:solidFill>
                <a:srgbClr val="0070C0"/>
              </a:solidFill>
              <a:cs typeface="Mudir MT" pitchFamily="2" charset="-78"/>
            </a:endParaRPr>
          </a:p>
          <a:p>
            <a:pPr algn="ctr"/>
            <a:r>
              <a:rPr lang="ar-JO" sz="8000" dirty="0" smtClean="0">
                <a:solidFill>
                  <a:srgbClr val="002060"/>
                </a:solidFill>
                <a:cs typeface="Mudir MT" pitchFamily="2" charset="-78"/>
              </a:rPr>
              <a:t>الوحدة السابعة</a:t>
            </a:r>
          </a:p>
          <a:p>
            <a:pPr algn="ctr"/>
            <a:endParaRPr lang="ar-JO" sz="4400" dirty="0" smtClean="0">
              <a:solidFill>
                <a:srgbClr val="002060"/>
              </a:solidFill>
              <a:cs typeface="Mudir MT" pitchFamily="2" charset="-78"/>
            </a:endParaRPr>
          </a:p>
          <a:p>
            <a:pPr algn="ctr"/>
            <a:r>
              <a:rPr lang="ar-JO" sz="4400" dirty="0" smtClean="0">
                <a:solidFill>
                  <a:srgbClr val="002060"/>
                </a:solidFill>
                <a:cs typeface="Mudir MT" pitchFamily="2" charset="-78"/>
              </a:rPr>
              <a:t>اولاً : المعادن والصخور</a:t>
            </a:r>
          </a:p>
          <a:p>
            <a:pPr algn="ctr"/>
            <a:r>
              <a:rPr lang="ar-JO" sz="4400" dirty="0" smtClean="0">
                <a:solidFill>
                  <a:srgbClr val="002060"/>
                </a:solidFill>
                <a:cs typeface="Mudir MT" pitchFamily="2" charset="-78"/>
              </a:rPr>
              <a:t>***</a:t>
            </a:r>
          </a:p>
          <a:p>
            <a:pPr algn="ctr"/>
            <a:r>
              <a:rPr lang="ar-JO" sz="4400" dirty="0" smtClean="0">
                <a:solidFill>
                  <a:srgbClr val="002060"/>
                </a:solidFill>
                <a:cs typeface="Mudir MT" pitchFamily="2" charset="-78"/>
              </a:rPr>
              <a:t>ثانياً : المياه</a:t>
            </a:r>
          </a:p>
          <a:p>
            <a:pPr algn="ctr"/>
            <a:r>
              <a:rPr lang="ar-JO" sz="4400" dirty="0" smtClean="0">
                <a:solidFill>
                  <a:srgbClr val="002060"/>
                </a:solidFill>
                <a:cs typeface="Mudir MT" pitchFamily="2" charset="-78"/>
              </a:rPr>
              <a:t>***</a:t>
            </a:r>
          </a:p>
          <a:p>
            <a:pPr algn="ctr"/>
            <a:r>
              <a:rPr lang="ar-JO" sz="4400" dirty="0" smtClean="0">
                <a:solidFill>
                  <a:srgbClr val="002060"/>
                </a:solidFill>
                <a:cs typeface="Mudir MT" pitchFamily="2" charset="-78"/>
              </a:rPr>
              <a:t>ثالثاً : النفط</a:t>
            </a:r>
            <a:endParaRPr lang="ar-JO" sz="4400" dirty="0">
              <a:solidFill>
                <a:srgbClr val="00206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3170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دورة المياه في الطبيعة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Copy (2) of home_clip_image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643866" cy="4560113"/>
          </a:xfr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715008" y="6215082"/>
            <a:ext cx="235745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لمشاهدة </a:t>
            </a:r>
            <a:r>
              <a:rPr lang="ar-SA" b="1" u="sng" dirty="0" smtClean="0">
                <a:solidFill>
                  <a:srgbClr val="0070C0"/>
                </a:solidFill>
              </a:rPr>
              <a:t>فيديو دورة المياه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دورة الماء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500041"/>
            <a:ext cx="8143932" cy="4982801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571868" y="5715016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الرجوع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ar-JO" sz="4800" dirty="0" smtClean="0">
                <a:solidFill>
                  <a:srgbClr val="FF0000"/>
                </a:solidFill>
                <a:effectLst/>
                <a:cs typeface="Mudir MT" pitchFamily="2" charset="-78"/>
              </a:rPr>
              <a:t>المياه الجوفية –</a:t>
            </a:r>
            <a:r>
              <a:rPr lang="ar-JO" sz="4800" dirty="0" smtClean="0">
                <a:solidFill>
                  <a:srgbClr val="FF0000"/>
                </a:solidFill>
                <a:effectLst/>
                <a:cs typeface="Mudir MT" pitchFamily="2" charset="-78"/>
              </a:rPr>
              <a:t>المسامية</a:t>
            </a:r>
            <a:r>
              <a:rPr lang="ar-SA" sz="4800" dirty="0" smtClean="0">
                <a:solidFill>
                  <a:srgbClr val="FF0000"/>
                </a:solidFill>
                <a:effectLst/>
                <a:cs typeface="Mudir MT" pitchFamily="2" charset="-78"/>
              </a:rPr>
              <a:t> </a:t>
            </a:r>
            <a:r>
              <a:rPr lang="ar-JO" sz="4800" dirty="0" err="1" smtClean="0">
                <a:solidFill>
                  <a:srgbClr val="FF0000"/>
                </a:solidFill>
                <a:effectLst/>
                <a:cs typeface="Mudir MT" pitchFamily="2" charset="-78"/>
              </a:rPr>
              <a:t>والنفاذية</a:t>
            </a:r>
            <a:endParaRPr lang="ar-JO" sz="4800" dirty="0">
              <a:solidFill>
                <a:srgbClr val="FF0000"/>
              </a:solidFill>
              <a:effectLst/>
              <a:cs typeface="Mudir MT" pitchFamily="2" charset="-78"/>
            </a:endParaRPr>
          </a:p>
        </p:txBody>
      </p:sp>
      <p:pic>
        <p:nvPicPr>
          <p:cNvPr id="4" name="عنصر نائب للمحتوى 3" descr="1750_28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7286676" cy="3786214"/>
          </a:xfrm>
        </p:spPr>
      </p:pic>
    </p:spTree>
    <p:extLst>
      <p:ext uri="{BB962C8B-B14F-4D97-AF65-F5344CB8AC3E}">
        <p14:creationId xmlns="" xmlns:p14="http://schemas.microsoft.com/office/powerpoint/2010/main" val="844300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0528" y="0"/>
            <a:ext cx="9073008" cy="1988840"/>
          </a:xfrm>
        </p:spPr>
        <p:txBody>
          <a:bodyPr/>
          <a:lstStyle/>
          <a:p>
            <a:pPr marL="571500" indent="-571500" algn="r">
              <a:buFont typeface="Wingdings" pitchFamily="2" charset="2"/>
              <a:buChar char="ü"/>
            </a:pPr>
            <a:r>
              <a:rPr lang="ar-JO" sz="3600" dirty="0" smtClean="0">
                <a:solidFill>
                  <a:srgbClr val="FF0000"/>
                </a:solidFill>
                <a:cs typeface="Mudir MT" pitchFamily="2" charset="-78"/>
              </a:rPr>
              <a:t>المياه الجوفية: </a:t>
            </a:r>
            <a:r>
              <a:rPr lang="ar-JO" sz="3600" dirty="0" smtClean="0">
                <a:solidFill>
                  <a:srgbClr val="002060"/>
                </a:solidFill>
                <a:effectLst/>
                <a:cs typeface="Mudir MT" pitchFamily="2" charset="-78"/>
              </a:rPr>
              <a:t>المياه المخزونة تحت سطح الارض فوق طبقة صخرية غير منفذة للمياه.</a:t>
            </a:r>
            <a:endParaRPr lang="ar-JO" sz="3600" dirty="0">
              <a:solidFill>
                <a:srgbClr val="002060"/>
              </a:solidFill>
              <a:effectLst/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ar-JO" sz="3600" dirty="0" smtClean="0">
                <a:solidFill>
                  <a:srgbClr val="FF0000"/>
                </a:solidFill>
                <a:cs typeface="Mudir MT" pitchFamily="2" charset="-78"/>
              </a:rPr>
              <a:t>الطبقة النافذة:</a:t>
            </a:r>
            <a:r>
              <a:rPr lang="ar-JO" sz="36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sz="3600" dirty="0" smtClean="0">
                <a:solidFill>
                  <a:srgbClr val="002060"/>
                </a:solidFill>
                <a:cs typeface="Mudir MT" pitchFamily="2" charset="-78"/>
              </a:rPr>
              <a:t>طبقة الصخور والاتربة التي تسمح بمرور المياه من خلال مساماتها.</a:t>
            </a:r>
          </a:p>
          <a:p>
            <a:pPr>
              <a:buFont typeface="Wingdings" pitchFamily="2" charset="2"/>
              <a:buChar char="ü"/>
            </a:pPr>
            <a:r>
              <a:rPr lang="ar-JO" sz="3600" dirty="0" smtClean="0">
                <a:solidFill>
                  <a:srgbClr val="FF0000"/>
                </a:solidFill>
                <a:cs typeface="Mudir MT" pitchFamily="2" charset="-78"/>
              </a:rPr>
              <a:t>النفاذية:</a:t>
            </a:r>
            <a:r>
              <a:rPr lang="ar-JO" sz="36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sz="3600" dirty="0" smtClean="0">
                <a:solidFill>
                  <a:srgbClr val="002060"/>
                </a:solidFill>
                <a:cs typeface="Mudir MT" pitchFamily="2" charset="-78"/>
              </a:rPr>
              <a:t>قدرة التربة او الصخور على تنفيذ الماء من خلال مساماتها.</a:t>
            </a:r>
          </a:p>
          <a:p>
            <a:pPr>
              <a:buFont typeface="Wingdings" pitchFamily="2" charset="2"/>
              <a:buChar char="ü"/>
            </a:pPr>
            <a:r>
              <a:rPr lang="ar-JO" sz="3600" dirty="0" smtClean="0">
                <a:solidFill>
                  <a:srgbClr val="FF0000"/>
                </a:solidFill>
                <a:cs typeface="Mudir MT" pitchFamily="2" charset="-78"/>
              </a:rPr>
              <a:t>المسامية:</a:t>
            </a:r>
            <a:r>
              <a:rPr lang="ar-JO" sz="36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sz="3600" dirty="0" smtClean="0">
                <a:solidFill>
                  <a:srgbClr val="002060"/>
                </a:solidFill>
                <a:cs typeface="Mudir MT" pitchFamily="2" charset="-78"/>
              </a:rPr>
              <a:t>نسبة حجم المسامات الموجودة بين حبيبات التربة أو الصخور إلى الحجم الكلي لكتلة الصخر أو التربة. </a:t>
            </a:r>
            <a:endParaRPr lang="ar-JO" sz="3600" dirty="0">
              <a:solidFill>
                <a:srgbClr val="00206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3612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268760"/>
          </a:xfrm>
        </p:spPr>
        <p:txBody>
          <a:bodyPr/>
          <a:lstStyle/>
          <a:p>
            <a:r>
              <a:rPr lang="ar-JO" sz="4800" dirty="0">
                <a:solidFill>
                  <a:srgbClr val="002060"/>
                </a:solidFill>
                <a:effectLst/>
                <a:cs typeface="Mudir MT" pitchFamily="2" charset="-78"/>
              </a:rPr>
              <a:t>أ</a:t>
            </a:r>
            <a:r>
              <a:rPr lang="ar-JO" sz="4800" dirty="0" smtClean="0">
                <a:solidFill>
                  <a:srgbClr val="002060"/>
                </a:solidFill>
                <a:effectLst/>
                <a:cs typeface="Mudir MT" pitchFamily="2" charset="-78"/>
              </a:rPr>
              <a:t>حواض المياه الجوفية والآبار الارتوازية</a:t>
            </a:r>
            <a:endParaRPr lang="ar-JO" sz="4800" dirty="0">
              <a:solidFill>
                <a:srgbClr val="002060"/>
              </a:solidFill>
              <a:effectLst/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أحواض المياه الجوفية: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 خزانات طبيعية للمياه الجوفية تحتوي على طبقة واحدة أو عدة طبقات مائية متصلة مع بعضها بعضاً.</a:t>
            </a:r>
          </a:p>
          <a:p>
            <a:pPr>
              <a:buFont typeface="Wingdings" pitchFamily="2" charset="2"/>
              <a:buChar char="Ø"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البئر الارتوازي:</a:t>
            </a:r>
            <a:r>
              <a:rPr lang="ar-JO" sz="28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يطلق على اي بئر تخترق طبقة مائية محصورة بين طبقتين غير منفذتين للمياه الجوفية.</a:t>
            </a:r>
            <a:endParaRPr lang="ar-JO" sz="2800" dirty="0">
              <a:solidFill>
                <a:srgbClr val="00206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9548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26478"/>
          </a:xfrm>
        </p:spPr>
        <p:txBody>
          <a:bodyPr/>
          <a:lstStyle/>
          <a:p>
            <a:r>
              <a:rPr lang="ar-JO" sz="6000" dirty="0" smtClean="0">
                <a:solidFill>
                  <a:srgbClr val="FF0000"/>
                </a:solidFill>
                <a:cs typeface="Mudir MT" pitchFamily="2" charset="-78"/>
              </a:rPr>
              <a:t>الآبار </a:t>
            </a:r>
            <a:r>
              <a:rPr lang="ar-JO" sz="6000" dirty="0" smtClean="0">
                <a:solidFill>
                  <a:srgbClr val="FF0000"/>
                </a:solidFill>
                <a:cs typeface="Mudir MT" pitchFamily="2" charset="-78"/>
              </a:rPr>
              <a:t>الارتوازية</a:t>
            </a:r>
            <a:endParaRPr lang="ar-JO" sz="6000" dirty="0">
              <a:solidFill>
                <a:srgbClr val="FF0000"/>
              </a:solidFill>
              <a:cs typeface="Mudir MT" pitchFamily="2" charset="-78"/>
            </a:endParaRPr>
          </a:p>
        </p:txBody>
      </p:sp>
      <p:pic>
        <p:nvPicPr>
          <p:cNvPr id="4" name="عنصر نائب للمحتوى 3" descr="191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32246"/>
            <a:ext cx="6429420" cy="4125646"/>
          </a:xfrm>
        </p:spPr>
      </p:pic>
    </p:spTree>
    <p:extLst>
      <p:ext uri="{BB962C8B-B14F-4D97-AF65-F5344CB8AC3E}">
        <p14:creationId xmlns="" xmlns:p14="http://schemas.microsoft.com/office/powerpoint/2010/main" val="807480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فوائد الماء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الماء ضروري لأجسامنا .</a:t>
            </a:r>
          </a:p>
          <a:p>
            <a:pPr>
              <a:buFont typeface="Wingdings" pitchFamily="2" charset="2"/>
              <a:buChar char="ü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الماء ضروري للنباتات.</a:t>
            </a:r>
          </a:p>
          <a:p>
            <a:pPr>
              <a:buFont typeface="Wingdings" pitchFamily="2" charset="2"/>
              <a:buChar char="ü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الماء ضروري للحصول على أشكال مختلفة للطاقة.</a:t>
            </a:r>
          </a:p>
          <a:p>
            <a:pPr marL="0" indent="0">
              <a:buNone/>
            </a:pPr>
            <a:endParaRPr lang="ar-JO" sz="2800" dirty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2800" dirty="0" smtClean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2800" dirty="0" smtClean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2800" dirty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2800" dirty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ترشيد استهلاك المياه : 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هو الاعتدال في استهلاك المياه بحيث يستعمل وقت الحاجة وقدر الحاجة.</a:t>
            </a:r>
            <a:endParaRPr lang="ar-JO" sz="2800" dirty="0">
              <a:solidFill>
                <a:srgbClr val="002060"/>
              </a:solidFill>
              <a:cs typeface="Mudir MT" pitchFamily="2" charset="-78"/>
            </a:endParaRPr>
          </a:p>
        </p:txBody>
      </p:sp>
      <p:pic>
        <p:nvPicPr>
          <p:cNvPr id="4" name="صورة 3" descr="DrinkWater-130907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2000264" cy="2069580"/>
          </a:xfrm>
          <a:prstGeom prst="rect">
            <a:avLst/>
          </a:prstGeom>
        </p:spPr>
      </p:pic>
      <p:pic>
        <p:nvPicPr>
          <p:cNvPr id="5" name="صورة 4" descr="23276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000372"/>
            <a:ext cx="2643206" cy="1909070"/>
          </a:xfrm>
          <a:prstGeom prst="rect">
            <a:avLst/>
          </a:prstGeom>
        </p:spPr>
      </p:pic>
      <p:pic>
        <p:nvPicPr>
          <p:cNvPr id="6" name="صورة 5" descr="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143248"/>
            <a:ext cx="2147508" cy="171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8470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ar-JO" sz="6000" dirty="0" smtClean="0">
                <a:solidFill>
                  <a:srgbClr val="FF0000"/>
                </a:solidFill>
                <a:cs typeface="Mudir MT" pitchFamily="2" charset="-78"/>
              </a:rPr>
              <a:t>الأملاح</a:t>
            </a:r>
            <a:endParaRPr lang="ar-JO" sz="6000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الاستخلاص الاملاح من مصادرها  الطبيعية .</a:t>
            </a:r>
          </a:p>
          <a:p>
            <a:pPr>
              <a:buFont typeface="Wingdings" pitchFamily="2" charset="2"/>
              <a:buChar char="ü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استخلاص الاملاح من مياه البحار والمحيطات .</a:t>
            </a:r>
          </a:p>
          <a:p>
            <a:pPr>
              <a:buFont typeface="Wingdings" pitchFamily="2" charset="2"/>
              <a:buChar char="ü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استخلاص الملح من الصخور الملحية  الموجودة في اماكن على سطح  الارض باستخدام معدات خاصة.</a:t>
            </a:r>
          </a:p>
          <a:p>
            <a:pPr>
              <a:buFont typeface="Wingdings" pitchFamily="2" charset="2"/>
              <a:buChar char="ü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استخراج الملح من باطن الارض عن طريق دفع الماء الى مستودع الملح الموجود في باطن الارض .</a:t>
            </a:r>
            <a:endParaRPr lang="ar-JO" sz="2800" dirty="0">
              <a:solidFill>
                <a:srgbClr val="00206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4754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marL="685800" indent="-685800" algn="r">
              <a:buFont typeface="Wingdings" pitchFamily="2" charset="2"/>
              <a:buChar char="v"/>
            </a:pPr>
            <a:r>
              <a:rPr lang="ar-JO" sz="4800" dirty="0" smtClean="0">
                <a:solidFill>
                  <a:srgbClr val="FF0000"/>
                </a:solidFill>
                <a:cs typeface="Mudir MT" pitchFamily="2" charset="-78"/>
              </a:rPr>
              <a:t>أنواع الأملاح</a:t>
            </a:r>
            <a:endParaRPr lang="ar-JO" sz="4800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sz="3200" dirty="0" smtClean="0">
                <a:solidFill>
                  <a:srgbClr val="002060"/>
                </a:solidFill>
                <a:cs typeface="Mudir MT" pitchFamily="2" charset="-78"/>
              </a:rPr>
              <a:t>ملح الطعام ( كلوريد الصوديوم) : يتركب ملح الطعام من اتحاد الكلور والصوديوم ليكون مركب كلوريد الصوديوم.</a:t>
            </a:r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صورة 3" descr="634361178288597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857496"/>
            <a:ext cx="4357718" cy="3143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0117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512168"/>
          </a:xfrm>
        </p:spPr>
        <p:txBody>
          <a:bodyPr/>
          <a:lstStyle/>
          <a:p>
            <a:r>
              <a:rPr lang="ar-JO" sz="4000" dirty="0" smtClean="0">
                <a:solidFill>
                  <a:srgbClr val="FF0000"/>
                </a:solidFill>
                <a:cs typeface="Mudir MT" pitchFamily="2" charset="-78"/>
              </a:rPr>
              <a:t>يستعمل ملح الطعام في العديد من المجالات التالية</a:t>
            </a:r>
            <a:endParaRPr lang="ar-JO" sz="4000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1.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غذاء الانسان والحيوان.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2.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تبريد وحفظ اللحوم والاسماك.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3.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دباغة الجلود.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4.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تحضير مركبات الصوديوم مثل: الصودا الكاوية , وكربونات الصوديوم, وكبريتات الصوديوم.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5.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كثير من الصناعات الكيمائية  مثل صناعة الصابون والزجاج والورق والفخار والخزف.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6.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استخراج غاز الكلور الذي يستخدم في تعقيم الماء وفي عمليات تبيض  الالوان في المنسوجات .</a:t>
            </a:r>
            <a:endParaRPr lang="ar-JO" sz="2800" dirty="0">
              <a:solidFill>
                <a:srgbClr val="00206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8907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  <a:cs typeface="Mudir MT" pitchFamily="2" charset="-78"/>
              </a:rPr>
              <a:t>الثروات الطبيعية وتصنيفها</a:t>
            </a:r>
            <a:endParaRPr lang="ar-JO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JO" sz="3200" dirty="0" smtClean="0">
                <a:solidFill>
                  <a:srgbClr val="FF0000"/>
                </a:solidFill>
                <a:cs typeface="Mudir MT" pitchFamily="2" charset="-78"/>
              </a:rPr>
              <a:t>الثروة الطبيعية : </a:t>
            </a:r>
            <a:r>
              <a:rPr lang="ar-JO" sz="3200" dirty="0" smtClean="0">
                <a:solidFill>
                  <a:srgbClr val="0070C0"/>
                </a:solidFill>
                <a:cs typeface="Mudir MT" pitchFamily="2" charset="-78"/>
              </a:rPr>
              <a:t>هي كل شيء في الطبيعة ليس من صنع الانسان , يعتمد عليها في سد  احتياجاته من مأكل ومشرب وملبس ومسكن .</a:t>
            </a:r>
          </a:p>
          <a:p>
            <a:pPr>
              <a:buFont typeface="Wingdings" pitchFamily="2" charset="2"/>
              <a:buChar char="v"/>
            </a:pPr>
            <a:r>
              <a:rPr lang="ar-JO" sz="3200" dirty="0" smtClean="0">
                <a:solidFill>
                  <a:srgbClr val="FF0000"/>
                </a:solidFill>
                <a:cs typeface="Mudir MT" pitchFamily="2" charset="-78"/>
              </a:rPr>
              <a:t>انواع الثروات الطبيعية :</a:t>
            </a:r>
          </a:p>
          <a:p>
            <a:pPr>
              <a:buFont typeface="Wingdings" pitchFamily="2" charset="2"/>
              <a:buChar char="ü"/>
              <a:tabLst>
                <a:tab pos="898525" algn="l"/>
                <a:tab pos="1158875" algn="l"/>
                <a:tab pos="1706563" algn="l"/>
              </a:tabLst>
            </a:pPr>
            <a:r>
              <a:rPr lang="ar-JO" sz="3200" dirty="0" smtClean="0">
                <a:solidFill>
                  <a:srgbClr val="0070C0"/>
                </a:solidFill>
                <a:cs typeface="Mudir MT" pitchFamily="2" charset="-78"/>
              </a:rPr>
              <a:t>الثروات الحية .</a:t>
            </a:r>
          </a:p>
          <a:p>
            <a:pPr>
              <a:buFont typeface="Wingdings" pitchFamily="2" charset="2"/>
              <a:buChar char="ü"/>
              <a:tabLst>
                <a:tab pos="898525" algn="l"/>
                <a:tab pos="1158875" algn="l"/>
                <a:tab pos="1706563" algn="l"/>
              </a:tabLst>
            </a:pPr>
            <a:r>
              <a:rPr lang="ar-JO" sz="3200" dirty="0" smtClean="0">
                <a:solidFill>
                  <a:srgbClr val="0070C0"/>
                </a:solidFill>
                <a:cs typeface="Mudir MT" pitchFamily="2" charset="-78"/>
              </a:rPr>
              <a:t>الثروات غير الحية.</a:t>
            </a:r>
          </a:p>
          <a:p>
            <a:pPr>
              <a:buFont typeface="Wingdings" pitchFamily="2" charset="2"/>
              <a:buChar char="v"/>
            </a:pPr>
            <a:endParaRPr lang="ar-JO" dirty="0" smtClean="0"/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صورة 3" descr="1116190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928934"/>
            <a:ext cx="4443418" cy="3152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74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ar-JO" sz="7200" dirty="0" smtClean="0">
                <a:solidFill>
                  <a:srgbClr val="FF0000"/>
                </a:solidFill>
                <a:cs typeface="Mudir MT" pitchFamily="2" charset="-78"/>
              </a:rPr>
              <a:t>النفط</a:t>
            </a:r>
            <a:endParaRPr lang="ar-JO" sz="7200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3200" dirty="0" smtClean="0">
                <a:solidFill>
                  <a:srgbClr val="FF0000"/>
                </a:solidFill>
                <a:cs typeface="Mudir MT" pitchFamily="2" charset="-78"/>
              </a:rPr>
              <a:t>النفط :</a:t>
            </a:r>
            <a:r>
              <a:rPr lang="ar-JO" sz="32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هو سائل أسود اللون لزج الملمس يتكون من عدة  مركبات هيدروكربونية مختلفة له رائحة كريهة. </a:t>
            </a:r>
            <a:endParaRPr lang="ar-JO" sz="2800" dirty="0" smtClean="0">
              <a:solidFill>
                <a:srgbClr val="002060"/>
              </a:solidFill>
              <a:cs typeface="Mudir MT" pitchFamily="2" charset="-78"/>
            </a:endParaRPr>
          </a:p>
          <a:p>
            <a:pPr marL="0" indent="0">
              <a:buNone/>
            </a:pPr>
            <a:r>
              <a:rPr lang="ar-JO" sz="3200" dirty="0" smtClean="0">
                <a:solidFill>
                  <a:srgbClr val="FF0000"/>
                </a:solidFill>
                <a:cs typeface="Mudir MT" pitchFamily="2" charset="-78"/>
              </a:rPr>
              <a:t>تكون النفط :</a:t>
            </a:r>
            <a:r>
              <a:rPr lang="ar-JO" sz="32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يتكون النفط نتيجة تراكم بقايا كائنات حيه دقيقة بحرية تسمى (</a:t>
            </a:r>
            <a:r>
              <a:rPr lang="ar-JO" dirty="0" err="1" smtClean="0">
                <a:solidFill>
                  <a:srgbClr val="002060"/>
                </a:solidFill>
                <a:cs typeface="Mudir MT" pitchFamily="2" charset="-78"/>
              </a:rPr>
              <a:t>البلانكتونات</a:t>
            </a: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) ترسب في قيعان البحار والمحيطات وترسب فوقها طبقات رملية وطينية منذ ملايين السنين وبفعل البكتيريا اللاهوائية ووجود الضغط والحرارة الشديدين , تحللت الكائنات الحية الدقيقة البحرية وتحولت الى نفط .</a:t>
            </a:r>
            <a:endParaRPr lang="ar-JO" sz="2800" dirty="0" smtClean="0">
              <a:solidFill>
                <a:srgbClr val="002060"/>
              </a:solidFill>
              <a:cs typeface="Mudir MT" pitchFamily="2" charset="-78"/>
            </a:endParaRPr>
          </a:p>
        </p:txBody>
      </p:sp>
      <p:pic>
        <p:nvPicPr>
          <p:cNvPr id="4" name="صورة 3" descr="201102221357400.النفط الخا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70"/>
            <a:ext cx="3500462" cy="2500330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6072198" y="6072206"/>
            <a:ext cx="207170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لمشاهدة </a:t>
            </a:r>
            <a:r>
              <a:rPr lang="ar-SA" b="1" u="sng" dirty="0" smtClean="0">
                <a:solidFill>
                  <a:srgbClr val="0070C0"/>
                </a:solidFill>
              </a:rPr>
              <a:t>الفيديو التعليمي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8188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لبترول ,النفط,أو الذهب الاسود ,هاجس العص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501122" cy="535785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86116" y="5715016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الرجوع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المصيدة النفطية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3200" dirty="0" smtClean="0">
                <a:solidFill>
                  <a:srgbClr val="002060"/>
                </a:solidFill>
                <a:cs typeface="Mudir MT" pitchFamily="2" charset="-78"/>
              </a:rPr>
              <a:t>هي  طبقة من الصخر المنفذ تحتوي على النفط توجد تحت طبقة صخرية غير منفذة محدبة الشكل .</a:t>
            </a:r>
          </a:p>
          <a:p>
            <a:pPr marL="0" indent="0">
              <a:buNone/>
            </a:pPr>
            <a:endParaRPr lang="ar-JO" sz="3200" dirty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3200" dirty="0" smtClean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3200" dirty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3200" dirty="0">
              <a:solidFill>
                <a:schemeClr val="tx2"/>
              </a:solidFill>
              <a:cs typeface="Mudir MT" pitchFamily="2" charset="-78"/>
            </a:endParaRPr>
          </a:p>
        </p:txBody>
      </p:sp>
      <p:pic>
        <p:nvPicPr>
          <p:cNvPr id="4" name="صورة 3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43182"/>
            <a:ext cx="6786610" cy="3984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3998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  <a:cs typeface="Mudir MT" pitchFamily="2" charset="-78"/>
              </a:rPr>
              <a:t>استخراج النفط وتكريره</a:t>
            </a:r>
            <a:endParaRPr lang="ar-JO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يستخرج النفط من باطن الارض بحفر بئر النفط  حيث تدق أنابيب ضخمة حتى تصل مصيدة النفط , يندفع النفط داخل الانابيب بفعل ضغط الغازات الموجودة فوق سطحه ومنها يسحب بوساطة مضخات الى مستودعات خاصة تسمى مستودعات النفط .  </a:t>
            </a:r>
          </a:p>
          <a:p>
            <a:endParaRPr lang="ar-JO" sz="2800" dirty="0">
              <a:solidFill>
                <a:schemeClr val="tx2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2800" dirty="0">
              <a:solidFill>
                <a:schemeClr val="tx2"/>
              </a:solidFill>
              <a:cs typeface="Mudir MT" pitchFamily="2" charset="-78"/>
            </a:endParaRPr>
          </a:p>
        </p:txBody>
      </p:sp>
      <p:pic>
        <p:nvPicPr>
          <p:cNvPr id="4" name="صورة 3" descr="1_611190_1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0372"/>
            <a:ext cx="3929090" cy="3381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5467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pPr algn="r"/>
            <a:r>
              <a:rPr lang="ar-JO" sz="4000" dirty="0" smtClean="0">
                <a:solidFill>
                  <a:srgbClr val="FF0000"/>
                </a:solidFill>
                <a:cs typeface="Mudir MT" pitchFamily="2" charset="-78"/>
              </a:rPr>
              <a:t>تكرير النفط : 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هو فصل المشتقات المختلفة عن بعضها البعض في برج التكرير </a:t>
            </a:r>
            <a:r>
              <a:rPr lang="ar-JO" sz="3600" dirty="0" smtClean="0">
                <a:solidFill>
                  <a:srgbClr val="002060"/>
                </a:solidFill>
                <a:cs typeface="Mudir MT" pitchFamily="2" charset="-78"/>
              </a:rPr>
              <a:t>.</a:t>
            </a:r>
            <a:endParaRPr lang="ar-JO" sz="3600" dirty="0">
              <a:solidFill>
                <a:srgbClr val="00206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3200" dirty="0" smtClean="0">
                <a:solidFill>
                  <a:srgbClr val="FF0000"/>
                </a:solidFill>
                <a:cs typeface="Mudir MT" pitchFamily="2" charset="-78"/>
              </a:rPr>
              <a:t>عملية التكرير:</a:t>
            </a:r>
            <a:endParaRPr lang="ar-JO" sz="3200" dirty="0">
              <a:solidFill>
                <a:srgbClr val="FF0000"/>
              </a:solidFill>
              <a:cs typeface="Mudir MT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824536" cy="530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4355976" y="2204864"/>
            <a:ext cx="23762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22790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68760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مشتقات النف</a:t>
            </a:r>
            <a:r>
              <a:rPr lang="ar-JO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صنفت مشتقات النفط حسب حالتها الى :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1.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مواد غازية  مثل الميثاق والإيثان وغازي </a:t>
            </a:r>
            <a:r>
              <a:rPr lang="ar-JO" sz="2800" dirty="0" err="1" smtClean="0">
                <a:solidFill>
                  <a:srgbClr val="002060"/>
                </a:solidFill>
                <a:cs typeface="Mudir MT" pitchFamily="2" charset="-78"/>
              </a:rPr>
              <a:t>البروبان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 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2.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مواد صلبة  مثل الجازولين والكيروسين والديزل (السولار).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3.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نواتج صلبة مثل : القار (الاسفلت ).</a:t>
            </a:r>
          </a:p>
          <a:p>
            <a:pPr>
              <a:buFont typeface="Wingdings" pitchFamily="2" charset="2"/>
              <a:buChar char="v"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استعمالات النفط: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1.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مصدر للطاقة.</a:t>
            </a:r>
          </a:p>
          <a:p>
            <a:pPr marL="0" indent="0">
              <a:buNone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2.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مادة تدخل في الصناعة مثل البلاستيك وشموع الإضاءة والمنسوجات</a:t>
            </a:r>
            <a:endParaRPr lang="ar-JO" sz="2800" dirty="0">
              <a:solidFill>
                <a:srgbClr val="00206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6521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9600" dirty="0" smtClean="0">
                <a:solidFill>
                  <a:srgbClr val="7030A0"/>
                </a:solidFill>
                <a:cs typeface="Mudir MT" pitchFamily="2" charset="-78"/>
              </a:rPr>
              <a:t>انتهت </a:t>
            </a:r>
          </a:p>
          <a:p>
            <a:pPr algn="ctr">
              <a:buNone/>
            </a:pPr>
            <a:r>
              <a:rPr lang="ar-SA" sz="9600" dirty="0" smtClean="0">
                <a:solidFill>
                  <a:srgbClr val="7030A0"/>
                </a:solidFill>
                <a:cs typeface="Mudir MT" pitchFamily="2" charset="-78"/>
              </a:rPr>
              <a:t>الوحدة السابعة</a:t>
            </a:r>
            <a:endParaRPr lang="ar-SA" sz="9600" dirty="0">
              <a:solidFill>
                <a:srgbClr val="7030A0"/>
              </a:solidFill>
              <a:cs typeface="Mudir MT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ar-JO" sz="6600" dirty="0" smtClean="0">
                <a:solidFill>
                  <a:srgbClr val="FF0000"/>
                </a:solidFill>
                <a:cs typeface="Mudir MT" pitchFamily="2" charset="-78"/>
              </a:rPr>
              <a:t>المعادن</a:t>
            </a:r>
            <a:endParaRPr lang="ar-JO" sz="6600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42889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ar-JO" dirty="0" smtClean="0">
                <a:solidFill>
                  <a:srgbClr val="FF0000"/>
                </a:solidFill>
                <a:latin typeface="Magneto" pitchFamily="82" charset="0"/>
                <a:cs typeface="Mudir MT" pitchFamily="2" charset="-78"/>
              </a:rPr>
              <a:t>المعادن : </a:t>
            </a:r>
            <a:r>
              <a:rPr lang="ar-JO" dirty="0" smtClean="0">
                <a:solidFill>
                  <a:srgbClr val="0070C0"/>
                </a:solidFill>
                <a:latin typeface="Magneto" pitchFamily="82" charset="0"/>
                <a:cs typeface="Mudir MT" pitchFamily="2" charset="-78"/>
              </a:rPr>
              <a:t>مادة صلبة متبلورة متجانسة التركيب ليس للكائنات الحية  أي دخل في تكوينها.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>
                <a:solidFill>
                  <a:srgbClr val="FF0000"/>
                </a:solidFill>
                <a:latin typeface="Magneto" pitchFamily="82" charset="0"/>
                <a:cs typeface="Mudir MT" pitchFamily="2" charset="-78"/>
              </a:rPr>
              <a:t>تصنيف المعادن :</a:t>
            </a:r>
          </a:p>
          <a:p>
            <a:pPr>
              <a:buFont typeface="Wingdings" pitchFamily="2" charset="2"/>
              <a:buChar char="ü"/>
            </a:pPr>
            <a:r>
              <a:rPr lang="ar-JO" dirty="0" smtClean="0">
                <a:solidFill>
                  <a:srgbClr val="0070C0"/>
                </a:solidFill>
                <a:latin typeface="Magneto" pitchFamily="82" charset="0"/>
                <a:cs typeface="Mudir MT" pitchFamily="2" charset="-78"/>
              </a:rPr>
              <a:t>معادن تتكون من عنصر واحد , مثل : الكبريت , الذهب , الكربون.</a:t>
            </a:r>
          </a:p>
          <a:p>
            <a:pPr>
              <a:buFont typeface="Wingdings" pitchFamily="2" charset="2"/>
              <a:buChar char="ü"/>
            </a:pPr>
            <a:r>
              <a:rPr lang="ar-JO" dirty="0" smtClean="0">
                <a:solidFill>
                  <a:srgbClr val="0070C0"/>
                </a:solidFill>
                <a:latin typeface="Magneto" pitchFamily="82" charset="0"/>
                <a:cs typeface="Mudir MT" pitchFamily="2" charset="-78"/>
              </a:rPr>
              <a:t>معادن تتكون من اكتر من عنصر ,مثل : الملح الصخري, وملح الطعام, والكلسيت , والحجر الجيري, والكوارتز.</a:t>
            </a:r>
            <a:endParaRPr lang="ar-JO" dirty="0">
              <a:solidFill>
                <a:srgbClr val="0070C0"/>
              </a:solidFill>
              <a:latin typeface="Magneto" pitchFamily="82" charset="0"/>
              <a:cs typeface="Mudir MT" pitchFamily="2" charset="-78"/>
            </a:endParaRPr>
          </a:p>
        </p:txBody>
      </p:sp>
      <p:pic>
        <p:nvPicPr>
          <p:cNvPr id="4" name="صورة 3" descr="sulf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43314"/>
            <a:ext cx="3214710" cy="2268157"/>
          </a:xfrm>
          <a:prstGeom prst="rect">
            <a:avLst/>
          </a:prstGeom>
        </p:spPr>
      </p:pic>
      <p:pic>
        <p:nvPicPr>
          <p:cNvPr id="5" name="صورة 4" descr="Rock Sa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90"/>
            <a:ext cx="3143272" cy="2151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885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استعمالات المعادن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استخدامات الفلزات التي نحصل عليها من المعادن :</a:t>
            </a:r>
          </a:p>
          <a:p>
            <a:pPr marL="457200" indent="-457200">
              <a:buFont typeface="+mj-lt"/>
              <a:buAutoNum type="arabicPeriod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يستعمل الحديد في صناعة الجسور والدبابات والسيارات </a:t>
            </a:r>
            <a:r>
              <a:rPr lang="ar-JO" sz="2800" dirty="0" err="1" smtClean="0">
                <a:solidFill>
                  <a:srgbClr val="002060"/>
                </a:solidFill>
                <a:cs typeface="Mudir MT" pitchFamily="2" charset="-78"/>
              </a:rPr>
              <a:t>والابواب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يستعمل الالمنيوم في صناعة هياكل الطائرات وأواني الطهي والشبابيك.</a:t>
            </a:r>
          </a:p>
          <a:p>
            <a:pPr marL="457200" indent="-457200">
              <a:buFont typeface="+mj-lt"/>
              <a:buAutoNum type="arabicPeriod"/>
            </a:pP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يستعمل كل من الذهب والفضة في صناعة الخلي والمجوهرات.</a:t>
            </a:r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صورة 3" descr="6c390efa99d0abb00622dc1481ac5811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3214678" cy="1960954"/>
          </a:xfrm>
          <a:prstGeom prst="rect">
            <a:avLst/>
          </a:prstGeom>
        </p:spPr>
      </p:pic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3" y="4572008"/>
            <a:ext cx="2714644" cy="1714488"/>
          </a:xfrm>
          <a:prstGeom prst="rect">
            <a:avLst/>
          </a:prstGeom>
        </p:spPr>
      </p:pic>
      <p:pic>
        <p:nvPicPr>
          <p:cNvPr id="6" name="صورة 5" descr="ss-pend-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643446"/>
            <a:ext cx="2395287" cy="178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3595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استخدامات اخرى لبعض المعادن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JO" sz="3200" dirty="0" smtClean="0">
                <a:solidFill>
                  <a:srgbClr val="002060"/>
                </a:solidFill>
                <a:cs typeface="Mudir MT" pitchFamily="2" charset="-78"/>
              </a:rPr>
              <a:t>الجرافيت الذي يستخدم في صناعة اقلام الرصاص.</a:t>
            </a:r>
          </a:p>
          <a:p>
            <a:pPr marL="457200" indent="-457200">
              <a:buFont typeface="+mj-lt"/>
              <a:buAutoNum type="arabicPeriod"/>
            </a:pPr>
            <a:r>
              <a:rPr lang="ar-JO" sz="3200" dirty="0" smtClean="0">
                <a:solidFill>
                  <a:srgbClr val="002060"/>
                </a:solidFill>
                <a:cs typeface="Mudir MT" pitchFamily="2" charset="-78"/>
              </a:rPr>
              <a:t>الكبريت المستخدم كمبيد للحشرات.</a:t>
            </a:r>
          </a:p>
          <a:p>
            <a:pPr marL="457200" indent="-457200">
              <a:buFont typeface="+mj-lt"/>
              <a:buAutoNum type="arabicPeriod"/>
            </a:pPr>
            <a:r>
              <a:rPr lang="ar-JO" sz="3200" dirty="0" smtClean="0">
                <a:solidFill>
                  <a:srgbClr val="002060"/>
                </a:solidFill>
                <a:cs typeface="Mudir MT" pitchFamily="2" charset="-78"/>
              </a:rPr>
              <a:t>الجبس في صناعة التماثيل وتجبير العظام.</a:t>
            </a:r>
          </a:p>
          <a:p>
            <a:pPr marL="0" indent="0">
              <a:buNone/>
            </a:pPr>
            <a:endParaRPr lang="ar-JO" sz="3200" dirty="0">
              <a:solidFill>
                <a:srgbClr val="0070C0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3200" dirty="0" smtClean="0">
              <a:solidFill>
                <a:srgbClr val="0070C0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3200" dirty="0">
              <a:solidFill>
                <a:srgbClr val="0070C0"/>
              </a:solidFill>
              <a:cs typeface="Mudir MT" pitchFamily="2" charset="-78"/>
            </a:endParaRPr>
          </a:p>
        </p:txBody>
      </p:sp>
      <p:pic>
        <p:nvPicPr>
          <p:cNvPr id="4" name="صورة 3" descr="2437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00438"/>
            <a:ext cx="2825741" cy="2119306"/>
          </a:xfrm>
          <a:prstGeom prst="rect">
            <a:avLst/>
          </a:prstGeom>
        </p:spPr>
      </p:pic>
      <p:pic>
        <p:nvPicPr>
          <p:cNvPr id="5" name="صورة 4" descr="sulf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429132"/>
            <a:ext cx="2738430" cy="2053823"/>
          </a:xfrm>
          <a:prstGeom prst="rect">
            <a:avLst/>
          </a:prstGeom>
        </p:spPr>
      </p:pic>
      <p:pic>
        <p:nvPicPr>
          <p:cNvPr id="6" name="صورة 5" descr="d68wh1ng3hoyhlwznlb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643314"/>
            <a:ext cx="2452688" cy="1633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4122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7200" dirty="0" smtClean="0">
                <a:solidFill>
                  <a:srgbClr val="FF0000"/>
                </a:solidFill>
                <a:cs typeface="Mudir MT" pitchFamily="2" charset="-78"/>
              </a:rPr>
              <a:t>الصخور وأنواعها</a:t>
            </a:r>
            <a:endParaRPr lang="ar-JO" sz="7200" dirty="0">
              <a:solidFill>
                <a:srgbClr val="FF000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ar-JO" sz="2800" dirty="0" smtClean="0">
                <a:solidFill>
                  <a:srgbClr val="FF0000"/>
                </a:solidFill>
                <a:cs typeface="Mudir MT" pitchFamily="2" charset="-78"/>
              </a:rPr>
              <a:t>الصخر</a:t>
            </a:r>
            <a:r>
              <a:rPr lang="ar-JO" sz="2800" dirty="0" smtClean="0">
                <a:solidFill>
                  <a:srgbClr val="0070C0"/>
                </a:solidFill>
                <a:cs typeface="Mudir MT" pitchFamily="2" charset="-78"/>
              </a:rPr>
              <a:t> </a:t>
            </a:r>
            <a:r>
              <a:rPr lang="ar-JO" sz="2800" dirty="0" smtClean="0">
                <a:solidFill>
                  <a:srgbClr val="002060"/>
                </a:solidFill>
                <a:cs typeface="Mudir MT" pitchFamily="2" charset="-78"/>
              </a:rPr>
              <a:t>: عبارة عن مادة طبيعية صلبة , تتكون  إما من معدن واحد وإما من عدة معادن , وتشترك في بناء جزء من القشرة الأرضية.</a:t>
            </a:r>
          </a:p>
          <a:p>
            <a:pPr>
              <a:buFont typeface="Wingdings" pitchFamily="2" charset="2"/>
              <a:buChar char="Ø"/>
            </a:pPr>
            <a:endParaRPr lang="ar-JO" sz="2800" dirty="0">
              <a:solidFill>
                <a:srgbClr val="0070C0"/>
              </a:solidFill>
              <a:cs typeface="Mudir MT" pitchFamily="2" charset="-78"/>
            </a:endParaRPr>
          </a:p>
          <a:p>
            <a:pPr>
              <a:buFont typeface="Wingdings" pitchFamily="2" charset="2"/>
              <a:buChar char="Ø"/>
            </a:pPr>
            <a:endParaRPr lang="ar-JO" sz="2800" dirty="0" smtClean="0">
              <a:solidFill>
                <a:srgbClr val="0070C0"/>
              </a:solidFill>
              <a:cs typeface="Mudir MT" pitchFamily="2" charset="-78"/>
            </a:endParaRPr>
          </a:p>
          <a:p>
            <a:pPr marL="0" indent="0">
              <a:buNone/>
            </a:pPr>
            <a:endParaRPr lang="ar-JO" sz="2800" dirty="0">
              <a:solidFill>
                <a:srgbClr val="0070C0"/>
              </a:solidFill>
              <a:cs typeface="Mudir MT" pitchFamily="2" charset="-78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71810"/>
            <a:ext cx="4286280" cy="2824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556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8229600" cy="1600200"/>
          </a:xfrm>
        </p:spPr>
        <p:txBody>
          <a:bodyPr/>
          <a:lstStyle/>
          <a:p>
            <a:r>
              <a:rPr lang="ar-JO" dirty="0">
                <a:solidFill>
                  <a:srgbClr val="002060"/>
                </a:solidFill>
                <a:cs typeface="Mudir MT" pitchFamily="2" charset="-78"/>
              </a:rPr>
              <a:t>أ</a:t>
            </a: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نواع الصخور</a:t>
            </a:r>
            <a:endParaRPr lang="ar-JO" dirty="0">
              <a:solidFill>
                <a:srgbClr val="002060"/>
              </a:solidFill>
              <a:cs typeface="Mudi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ar-JO" dirty="0" smtClean="0">
                <a:solidFill>
                  <a:srgbClr val="FF0000"/>
                </a:solidFill>
                <a:cs typeface="Mudir MT" pitchFamily="2" charset="-78"/>
              </a:rPr>
              <a:t>الصخور النارية 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الجرانيت .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 البازلت .</a:t>
            </a:r>
          </a:p>
          <a:p>
            <a:pPr marL="0" indent="0">
              <a:buNone/>
            </a:pPr>
            <a:endParaRPr lang="ar-JO" dirty="0" smtClean="0">
              <a:solidFill>
                <a:srgbClr val="0070C0"/>
              </a:solidFill>
              <a:cs typeface="Mudir MT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ar-JO" dirty="0" smtClean="0">
                <a:solidFill>
                  <a:srgbClr val="FF0000"/>
                </a:solidFill>
                <a:cs typeface="Mudir MT" pitchFamily="2" charset="-78"/>
              </a:rPr>
              <a:t>الصخور الرسوبية.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الصخور الرملية.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الصخور الجيرية.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الصخور الطينية.</a:t>
            </a:r>
            <a:endParaRPr lang="ar-JO" dirty="0">
              <a:solidFill>
                <a:srgbClr val="002060"/>
              </a:solidFill>
              <a:cs typeface="Mudir MT" pitchFamily="2" charset="-78"/>
            </a:endParaRPr>
          </a:p>
        </p:txBody>
      </p:sp>
      <p:pic>
        <p:nvPicPr>
          <p:cNvPr id="4" name="صورة 3" descr="granite-coarse-grai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500174"/>
            <a:ext cx="1857388" cy="1393041"/>
          </a:xfrm>
          <a:prstGeom prst="rect">
            <a:avLst/>
          </a:prstGeom>
        </p:spPr>
      </p:pic>
      <p:pic>
        <p:nvPicPr>
          <p:cNvPr id="5" name="صورة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1928826" cy="1398399"/>
          </a:xfrm>
          <a:prstGeom prst="rect">
            <a:avLst/>
          </a:prstGeom>
        </p:spPr>
      </p:pic>
      <p:pic>
        <p:nvPicPr>
          <p:cNvPr id="6" name="صورة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355908"/>
            <a:ext cx="2000264" cy="1505990"/>
          </a:xfrm>
          <a:prstGeom prst="rect">
            <a:avLst/>
          </a:prstGeom>
        </p:spPr>
      </p:pic>
      <p:pic>
        <p:nvPicPr>
          <p:cNvPr id="7" name="صورة 6" descr="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286124"/>
            <a:ext cx="2683024" cy="1524824"/>
          </a:xfrm>
          <a:prstGeom prst="rect">
            <a:avLst/>
          </a:prstGeom>
        </p:spPr>
      </p:pic>
      <p:pic>
        <p:nvPicPr>
          <p:cNvPr id="8" name="صورة 7" descr="sedim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4982776"/>
            <a:ext cx="2214578" cy="1660934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6072198" y="6215082"/>
            <a:ext cx="200026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لمشاهدة الفيديو التعليمي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832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- الصخور -roc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8072494" cy="4500594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643306" y="5429264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الرجوع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المياه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يغطي اكثر من 75 % من سطح الارض ويوجد في المحيطات والبحار والانهار والبحيرات .</a:t>
            </a:r>
          </a:p>
          <a:p>
            <a:pPr>
              <a:buFont typeface="Wingdings" pitchFamily="2" charset="2"/>
              <a:buChar char="Ø"/>
            </a:pPr>
            <a:r>
              <a:rPr lang="ar-JO" dirty="0" smtClean="0">
                <a:solidFill>
                  <a:srgbClr val="FF0000"/>
                </a:solidFill>
                <a:cs typeface="Mudir MT" pitchFamily="2" charset="-78"/>
              </a:rPr>
              <a:t>دورة الماء في الطبيعة:</a:t>
            </a:r>
          </a:p>
          <a:p>
            <a:pPr marL="0" indent="0">
              <a:buNone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ان حرارة الشمس تبخر جزءاً من مياه المحيطات والبحار والانهار والبحيرات وبعد ذلك يتصاعد الماء على شكل بخار الى ان يلامس طبقات الجو البارد ة فيتكاثر مكوناً 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الغيوم في طبقات الجو العليا التي تسقط فيما بعد على كل امطار وثلوج وبرد.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الضباب وهو قطرات ماء </a:t>
            </a:r>
            <a:r>
              <a:rPr lang="ar-JO" dirty="0" err="1" smtClean="0">
                <a:solidFill>
                  <a:srgbClr val="002060"/>
                </a:solidFill>
                <a:cs typeface="Mudir MT" pitchFamily="2" charset="-78"/>
              </a:rPr>
              <a:t>صغيرى</a:t>
            </a: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 معلقة في الهواء القريب على سطح الارض.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الندى وهو قطرات ماء صغيرة تتكون ليلاً من تكاثف بخار الماء الموجود على الاجسام الباردة على سطح الارض.</a:t>
            </a:r>
          </a:p>
          <a:p>
            <a:pPr marL="457200" indent="-457200">
              <a:buFont typeface="+mj-lt"/>
              <a:buAutoNum type="arabicPeriod"/>
            </a:pPr>
            <a:r>
              <a:rPr lang="ar-JO" dirty="0" smtClean="0">
                <a:solidFill>
                  <a:srgbClr val="002060"/>
                </a:solidFill>
                <a:cs typeface="Mudir MT" pitchFamily="2" charset="-78"/>
              </a:rPr>
              <a:t>الصقيع وهو بلورات جليدية تتكون ليلاً على الاجسام الباردة على سطح الارض. </a:t>
            </a:r>
          </a:p>
        </p:txBody>
      </p:sp>
    </p:spTree>
    <p:extLst>
      <p:ext uri="{BB962C8B-B14F-4D97-AF65-F5344CB8AC3E}">
        <p14:creationId xmlns="" xmlns:p14="http://schemas.microsoft.com/office/powerpoint/2010/main" val="11265757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321</TotalTime>
  <Words>814</Words>
  <Application>Microsoft Office PowerPoint</Application>
  <PresentationFormat>On-screen Show (4:3)</PresentationFormat>
  <Paragraphs>110</Paragraphs>
  <Slides>26</Slides>
  <Notes>1</Notes>
  <HiddenSlides>3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مدير تنفيذي</vt:lpstr>
      <vt:lpstr>Slide 1</vt:lpstr>
      <vt:lpstr>الثروات الطبيعية وتصنيفها</vt:lpstr>
      <vt:lpstr>المعادن</vt:lpstr>
      <vt:lpstr>استعمالات المعادن</vt:lpstr>
      <vt:lpstr>استخدامات اخرى لبعض المعادن</vt:lpstr>
      <vt:lpstr>الصخور وأنواعها</vt:lpstr>
      <vt:lpstr>أنواع الصخور</vt:lpstr>
      <vt:lpstr>Slide 8</vt:lpstr>
      <vt:lpstr>المياه</vt:lpstr>
      <vt:lpstr>دورة المياه في الطبيعة</vt:lpstr>
      <vt:lpstr>Slide 11</vt:lpstr>
      <vt:lpstr>المياه الجوفية –المسامية والنفاذية</vt:lpstr>
      <vt:lpstr>المياه الجوفية: المياه المخزونة تحت سطح الارض فوق طبقة صخرية غير منفذة للمياه.</vt:lpstr>
      <vt:lpstr>أحواض المياه الجوفية والآبار الارتوازية</vt:lpstr>
      <vt:lpstr>الآبار الارتوازية</vt:lpstr>
      <vt:lpstr>فوائد الماء</vt:lpstr>
      <vt:lpstr>الأملاح</vt:lpstr>
      <vt:lpstr>أنواع الأملاح</vt:lpstr>
      <vt:lpstr>يستعمل ملح الطعام في العديد من المجالات التالية</vt:lpstr>
      <vt:lpstr>النفط</vt:lpstr>
      <vt:lpstr>Slide 21</vt:lpstr>
      <vt:lpstr>المصيدة النفطية</vt:lpstr>
      <vt:lpstr>استخراج النفط وتكريره</vt:lpstr>
      <vt:lpstr>تكرير النفط : هو فصل المشتقات المختلفة عن بعضها البعض في برج التكرير .</vt:lpstr>
      <vt:lpstr>مشتقات النفط</vt:lpstr>
      <vt:lpstr>Slide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الثامنة</dc:title>
  <dc:creator>User</dc:creator>
  <cp:lastModifiedBy>Rami</cp:lastModifiedBy>
  <cp:revision>54</cp:revision>
  <dcterms:created xsi:type="dcterms:W3CDTF">2011-06-03T11:56:52Z</dcterms:created>
  <dcterms:modified xsi:type="dcterms:W3CDTF">2011-06-04T09:30:02Z</dcterms:modified>
</cp:coreProperties>
</file>