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276" r:id="rId3"/>
    <p:sldId id="277" r:id="rId4"/>
    <p:sldId id="283" r:id="rId5"/>
    <p:sldId id="278" r:id="rId6"/>
    <p:sldId id="280" r:id="rId7"/>
    <p:sldId id="281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91" r:id="rId16"/>
    <p:sldId id="290" r:id="rId17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A679B411-6521-409D-BD4B-26724752A649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BDAA2268-63AD-4E39-BCF8-DF7F6D7A7B5A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73179-004E-4F6F-8CD2-0B7201A018D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ABDF0-B6A5-431C-A022-44377270C9F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D39C6-7F02-4025-8D85-746AFB87B6A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16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38917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38918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921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92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44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50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54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957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74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982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38983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59FF94-2C0D-4252-AE48-E4BE0D83CC0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991B-D4E3-4833-861F-8C88FBAFB4F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7D54A-16A2-46BD-81BC-207EF35F22C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B91F6-CD33-4053-92EF-445B8472FFC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82AB1-35F3-475E-B26F-A0EB481817F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70C2F-BA8B-4561-AA27-BAF53319152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7A8CC-7B83-4329-94CD-BA8F64FE92A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B4A2A-458A-4AD3-A5AF-7B04D1A0C8C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E2C2A-06ED-410C-B44F-29D67685045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E51EF-665A-4629-977E-3368B4A1CB6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0DF88-EDDD-4D0E-92ED-576DF55F414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81ABA-88EF-42C4-8E5B-58A4893A2A6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41B0425-E184-4662-8174-BB4EA078000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6C359-8133-409C-9656-6BDD121EE02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5C981-41FB-4632-9E6F-69A39991C22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C38CE-F99C-4639-9912-FCA749E2615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5BB7C-89AF-42AA-81C3-91EF341AFFD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F7602-E1DC-4331-A5B9-9E6A7111D7E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F4782-7103-4424-90DF-3F1D78165E6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A3096-3BB1-4337-9FF2-3BE5090E61C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F5D7A51D-DD59-4997-B6B8-0F44FEDB963F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37893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37894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897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903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20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26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3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933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50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58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37959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6EF3E307-91CB-4DE3-BFD8-4DA9F48633D5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&#1575;&#1604;&#1580;&#1607;&#1575;&#1586;%20&#1575;&#1604;&#1593;&#1590;&#1604;&#1610;.wmv" TargetMode="Externa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New%20-%20The%20Skeletal%20System%20-%20&#1575;&#1604;&#1580;&#1607;&#1575;&#1586;%20&#1575;&#1604;&#1607;&#1610;&#1603;&#1604;&#1610;%20&#1575;&#1604;&#1576;&#1588;&#1585;&#1610;.wmv" TargetMode="Externa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429552" cy="6215106"/>
          </a:xfrm>
        </p:spPr>
        <p:txBody>
          <a:bodyPr/>
          <a:lstStyle/>
          <a:p>
            <a:r>
              <a:rPr lang="ar-SA" sz="80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الوحدة الأولى</a:t>
            </a:r>
            <a:br>
              <a:rPr lang="ar-SA" sz="80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80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/>
            </a:r>
            <a:br>
              <a:rPr lang="ar-SA" sz="80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أولا: الجهاز الهيكلي</a:t>
            </a:r>
            <a:b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***</a:t>
            </a:r>
            <a:b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ثانيا: المفاصل</a:t>
            </a:r>
            <a:b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***</a:t>
            </a:r>
            <a:b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</a:br>
            <a:r>
              <a:rPr lang="ar-SA" sz="3600" b="1" dirty="0" smtClean="0">
                <a:solidFill>
                  <a:srgbClr val="000099"/>
                </a:solidFill>
                <a:latin typeface="Agency FB" pitchFamily="34" charset="0"/>
                <a:cs typeface="Mudir MT" pitchFamily="2" charset="-78"/>
              </a:rPr>
              <a:t>ثالثا: الجهاز العضلي</a:t>
            </a:r>
            <a:endParaRPr lang="en-US" sz="8000" b="1" dirty="0">
              <a:solidFill>
                <a:srgbClr val="009900"/>
              </a:solidFill>
              <a:cs typeface="PT Bold Dusky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الجهاز العضلي</a:t>
            </a:r>
            <a:endParaRPr lang="ar-SA" i="0" dirty="0">
              <a:solidFill>
                <a:srgbClr val="FF0000"/>
              </a:solidFill>
              <a:effectLst/>
              <a:cs typeface="Mudir MT" pitchFamily="2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يغطي الجهاز الهيكلي عدة طبقات من </a:t>
            </a: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العضلات تسمى في مجموعها بالجهاز </a:t>
            </a: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العضلي ,تعمل العضلات على تأمين </a:t>
            </a: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الحركة  الحماية للجسم </a:t>
            </a:r>
            <a:endParaRPr lang="ar-SA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6" name="صورة 5" descr="40954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643050"/>
            <a:ext cx="2714644" cy="464347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i="0" dirty="0" smtClean="0">
                <a:solidFill>
                  <a:srgbClr val="FF0000"/>
                </a:solidFill>
                <a:cs typeface="Mudir MT" pitchFamily="2" charset="-78"/>
              </a:rPr>
              <a:t>أنواع العضلات ووظائفها</a:t>
            </a:r>
            <a:endParaRPr lang="ar-SA" i="0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1790700"/>
            <a:ext cx="7672414" cy="4853010"/>
          </a:xfrm>
        </p:spPr>
        <p:txBody>
          <a:bodyPr/>
          <a:lstStyle/>
          <a:p>
            <a:pPr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تنقسم العضلات حسب الشكل والموقع إلى ثلاث أنواع:</a:t>
            </a:r>
          </a:p>
          <a:p>
            <a:pPr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           1. الهيكلية          2.الملساء         3.القلبية</a:t>
            </a:r>
          </a:p>
          <a:p>
            <a:pPr>
              <a:buNone/>
            </a:pPr>
            <a:endParaRPr lang="ar-S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8" name="صورة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643314"/>
            <a:ext cx="121444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صورة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643314"/>
            <a:ext cx="107157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صورة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571876"/>
            <a:ext cx="121444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رابط كسهم مستقيم 11"/>
          <p:cNvCxnSpPr/>
          <p:nvPr/>
        </p:nvCxnSpPr>
        <p:spPr bwMode="auto">
          <a:xfrm rot="5400000">
            <a:off x="6750859" y="2964653"/>
            <a:ext cx="642942" cy="42862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 bwMode="auto">
          <a:xfrm rot="5400000">
            <a:off x="4536281" y="2964653"/>
            <a:ext cx="714380" cy="5000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 bwMode="auto">
          <a:xfrm rot="5400000">
            <a:off x="2321703" y="2821777"/>
            <a:ext cx="642942" cy="57150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6786610"/>
          </a:xfrm>
        </p:spPr>
        <p:txBody>
          <a:bodyPr/>
          <a:lstStyle/>
          <a:p>
            <a:pPr algn="r"/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العضلات الهيكلية:  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سميت العضلات بهذا الاسم لأنها تستند إلى عظام الجهاز الهيكلي وتتكون كل عضلة من خيوط بروتينية طويلة ورفيعة تسمى الخلايا العضلية 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لها القدرة على الانقباض والانبساط 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/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العضلات الملساء :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هي مغزلية 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الشكل مرتبة على هيئة طبقات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تبطن  الأعضاء الجوفاء للجسم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/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العضلات القلبية :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 سميت بهذا الاسم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لأنها توجد بالقلب فقط وهي قوية جداً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وتقوم بضخ الدم إلي جميع أنحاء الجسم</a:t>
            </a:r>
            <a:r>
              <a:rPr lang="ar-SA" sz="3200" i="0" dirty="0" smtClean="0">
                <a:solidFill>
                  <a:srgbClr val="002060"/>
                </a:solidFill>
                <a:effectLst/>
              </a:rPr>
              <a:t/>
            </a:r>
            <a:br>
              <a:rPr lang="ar-SA" sz="3200" i="0" dirty="0" smtClean="0">
                <a:solidFill>
                  <a:srgbClr val="002060"/>
                </a:solidFill>
                <a:effectLst/>
              </a:rPr>
            </a:br>
            <a:r>
              <a:rPr lang="ar-SA" sz="3200" i="0" dirty="0" smtClean="0">
                <a:solidFill>
                  <a:srgbClr val="002060"/>
                </a:solidFill>
                <a:effectLst/>
              </a:rPr>
              <a:t/>
            </a:r>
            <a:br>
              <a:rPr lang="ar-SA" sz="3200" i="0" dirty="0" smtClean="0">
                <a:solidFill>
                  <a:srgbClr val="002060"/>
                </a:solidFill>
                <a:effectLst/>
              </a:rPr>
            </a:br>
            <a:endParaRPr lang="ar-SA" sz="3200" i="0" dirty="0">
              <a:solidFill>
                <a:srgbClr val="002060"/>
              </a:solidFill>
              <a:effectLst/>
            </a:endParaRPr>
          </a:p>
        </p:txBody>
      </p:sp>
      <p:pic>
        <p:nvPicPr>
          <p:cNvPr id="4" name="صورة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3500462" cy="3857652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4224346"/>
          </a:xfrm>
        </p:spPr>
        <p:txBody>
          <a:bodyPr/>
          <a:lstStyle/>
          <a:p>
            <a:pPr algn="ctr"/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العضلات الإرادية واللاإرادية</a:t>
            </a:r>
            <a:b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  </a:t>
            </a:r>
            <a:b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العضلات الإرادية: </a:t>
            </a:r>
            <a:r>
              <a:rPr lang="ar-SA" sz="40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هي العضلات التي تخضع لسيطرة الإنسان وإرادته.</a:t>
            </a:r>
            <a:br>
              <a:rPr lang="ar-SA" sz="40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/>
            </a:r>
            <a:b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 العضلات اللاإرادية: </a:t>
            </a:r>
            <a:r>
              <a:rPr lang="ar-SA" sz="40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هي العضلات التي لا تخضع لسيطرة الإنسان وإرادته</a:t>
            </a:r>
            <a:endParaRPr lang="ar-SA" sz="4000" i="0" dirty="0">
              <a:solidFill>
                <a:srgbClr val="002060"/>
              </a:solidFill>
              <a:effectLst/>
              <a:cs typeface="Mudir MT" pitchFamily="2" charset="-78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3857620" y="5715016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الجهاز العضلي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14348" y="142852"/>
            <a:ext cx="7786742" cy="5840058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4317358" y="6078700"/>
            <a:ext cx="11833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العودة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6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1071546"/>
            <a:ext cx="7772400" cy="4833954"/>
          </a:xfrm>
        </p:spPr>
        <p:txBody>
          <a:bodyPr/>
          <a:lstStyle/>
          <a:p>
            <a:pPr algn="ctr">
              <a:buNone/>
            </a:pPr>
            <a:r>
              <a:rPr lang="ar-SA" sz="8000" dirty="0" smtClean="0">
                <a:solidFill>
                  <a:srgbClr val="7030A0"/>
                </a:solidFill>
                <a:cs typeface="Mudir MT" pitchFamily="2" charset="-78"/>
              </a:rPr>
              <a:t>انتهت </a:t>
            </a:r>
          </a:p>
          <a:p>
            <a:pPr algn="ctr">
              <a:buNone/>
            </a:pPr>
            <a:r>
              <a:rPr lang="ar-SA" sz="8000" dirty="0" smtClean="0">
                <a:solidFill>
                  <a:srgbClr val="7030A0"/>
                </a:solidFill>
                <a:cs typeface="Mudir MT" pitchFamily="2" charset="-78"/>
              </a:rPr>
              <a:t>الوحدة الأولى </a:t>
            </a:r>
            <a:endParaRPr lang="ar-SA" sz="80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57686" y="1428736"/>
            <a:ext cx="4572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Mudir MT" pitchFamily="2" charset="-78"/>
              </a:rPr>
              <a:t>أقسام الجهاز الهيكلي: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Mudir MT" pitchFamily="2" charset="-78"/>
              </a:rPr>
              <a:t> </a:t>
            </a:r>
            <a:r>
              <a:rPr lang="ar-SA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Mudir MT" pitchFamily="2" charset="-78"/>
              </a:rPr>
              <a:t>يتألف الجهاز الهيكلي من التالي:-</a:t>
            </a:r>
          </a:p>
          <a:p>
            <a:r>
              <a:rPr lang="ar-SA" dirty="0" smtClean="0">
                <a:solidFill>
                  <a:srgbClr val="C00000"/>
                </a:solidFill>
                <a:cs typeface="Mudir MT" pitchFamily="2" charset="-78"/>
              </a:rPr>
              <a:t>أ الجهاز المحوري</a:t>
            </a:r>
          </a:p>
          <a:p>
            <a:r>
              <a:rPr lang="ar-SA" dirty="0" smtClean="0">
                <a:cs typeface="Mudir MT" pitchFamily="2" charset="-78"/>
              </a:rPr>
              <a:t>ويتألف من:</a:t>
            </a:r>
          </a:p>
          <a:p>
            <a:r>
              <a:rPr lang="ar-SA" dirty="0" smtClean="0">
                <a:cs typeface="Mudir MT" pitchFamily="2" charset="-78"/>
              </a:rPr>
              <a:t>1- الجمجمة</a:t>
            </a:r>
          </a:p>
          <a:p>
            <a:r>
              <a:rPr lang="ar-SA" dirty="0" smtClean="0">
                <a:cs typeface="Mudir MT" pitchFamily="2" charset="-78"/>
              </a:rPr>
              <a:t>2- العمود الفقري</a:t>
            </a:r>
          </a:p>
          <a:p>
            <a:r>
              <a:rPr lang="ar-SA" dirty="0" smtClean="0">
                <a:cs typeface="Mudir MT" pitchFamily="2" charset="-78"/>
              </a:rPr>
              <a:t>3- القفص الصدري</a:t>
            </a:r>
            <a:endParaRPr lang="en-US" dirty="0" smtClean="0">
              <a:cs typeface="Mudir MT" pitchFamily="2" charset="-78"/>
            </a:endParaRPr>
          </a:p>
          <a:p>
            <a:endParaRPr lang="ar-SA" dirty="0" smtClean="0">
              <a:cs typeface="Mudir MT" pitchFamily="2" charset="-78"/>
            </a:endParaRPr>
          </a:p>
          <a:p>
            <a:r>
              <a:rPr lang="ar-SA" dirty="0" smtClean="0">
                <a:solidFill>
                  <a:srgbClr val="C00000"/>
                </a:solidFill>
                <a:cs typeface="Mudir MT" pitchFamily="2" charset="-78"/>
              </a:rPr>
              <a:t>ب- الجهاز الطرفي</a:t>
            </a:r>
          </a:p>
          <a:p>
            <a:r>
              <a:rPr lang="ar-SA" dirty="0" smtClean="0">
                <a:cs typeface="Mudir MT" pitchFamily="2" charset="-78"/>
              </a:rPr>
              <a:t>ويتألف من عظام الأطراف العلوية والسفلية ومنطقتي اتصالهما بالعمود الفقاري</a:t>
            </a:r>
            <a:endParaRPr lang="en-US" dirty="0" smtClean="0">
              <a:cs typeface="Mudir MT" pitchFamily="2" charset="-78"/>
            </a:endParaRPr>
          </a:p>
          <a:p>
            <a:endParaRPr lang="en-US" dirty="0"/>
          </a:p>
        </p:txBody>
      </p:sp>
      <p:pic>
        <p:nvPicPr>
          <p:cNvPr id="4" name="Picture 3" descr="100404020545810a522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55" y="142876"/>
            <a:ext cx="3992655" cy="6572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7" name="Straight Arrow Connector 6"/>
          <p:cNvCxnSpPr/>
          <p:nvPr/>
        </p:nvCxnSpPr>
        <p:spPr bwMode="auto">
          <a:xfrm rot="10800000">
            <a:off x="2786050" y="500042"/>
            <a:ext cx="4857784" cy="207170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 rot="10800000">
            <a:off x="2500298" y="2643182"/>
            <a:ext cx="4857784" cy="28575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rot="10800000">
            <a:off x="2714612" y="2071678"/>
            <a:ext cx="4643470" cy="121444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285728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Mudir MT" pitchFamily="2" charset="-78"/>
              </a:rPr>
              <a:t>الجهاز الهيكلي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  <a:cs typeface="Mudir MT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43852" cy="5929354"/>
          </a:xfrm>
        </p:spPr>
        <p:txBody>
          <a:bodyPr/>
          <a:lstStyle/>
          <a:p>
            <a:pPr algn="r"/>
            <a: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الهيكل الطرفي:</a:t>
            </a:r>
            <a:b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/>
            </a:r>
            <a:b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1. 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يتكون القسم العلوي من عظمة </a:t>
            </a: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العضد </a:t>
            </a:r>
            <a:b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وعظمتا </a:t>
            </a: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الساعد</a:t>
            </a:r>
            <a: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/>
            </a:r>
            <a:b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</a:br>
            <a:r>
              <a:rPr lang="ar-SA" sz="32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2. 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أما القسم السفلي يتكون من </a:t>
            </a:r>
            <a:b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</a:b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عظمة </a:t>
            </a: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الفخذ</a:t>
            </a:r>
            <a:r>
              <a:rPr lang="ar-SA" sz="28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 وعظمتا </a:t>
            </a:r>
            <a:r>
              <a:rPr lang="ar-SA" sz="28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الساق</a:t>
            </a:r>
            <a:r>
              <a:rPr lang="ar-SA" sz="3200" i="0" dirty="0" smtClean="0">
                <a:solidFill>
                  <a:srgbClr val="002060"/>
                </a:solidFill>
                <a:effectLst/>
              </a:rPr>
              <a:t>.</a:t>
            </a:r>
            <a:endParaRPr lang="ar-SA" sz="3600" i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10" name="عنصر نائب للمحتوى 9" descr="A4radi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2281230" cy="31861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pic>
        <p:nvPicPr>
          <p:cNvPr id="12" name="صورة 11" descr="88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929066"/>
            <a:ext cx="3363513" cy="26908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cxnSp>
        <p:nvCxnSpPr>
          <p:cNvPr id="14" name="رابط كسهم مستقيم 13"/>
          <p:cNvCxnSpPr/>
          <p:nvPr/>
        </p:nvCxnSpPr>
        <p:spPr bwMode="auto">
          <a:xfrm rot="16200000" flipV="1">
            <a:off x="1964513" y="1393017"/>
            <a:ext cx="1643074" cy="142876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 bwMode="auto">
          <a:xfrm rot="10800000">
            <a:off x="1285852" y="2571744"/>
            <a:ext cx="5214974" cy="85725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 bwMode="auto">
          <a:xfrm rot="10800000">
            <a:off x="1928794" y="4286256"/>
            <a:ext cx="5143536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 bwMode="auto">
          <a:xfrm rot="10800000" flipV="1">
            <a:off x="1857356" y="4572008"/>
            <a:ext cx="3429024" cy="9286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5000628" y="6072206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- The Skeletal System - الجهاز الهيكلي البشري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728" y="339289"/>
            <a:ext cx="6429420" cy="4822066"/>
          </a:xfrm>
          <a:prstGeom prst="rect">
            <a:avLst/>
          </a:prstGeom>
        </p:spPr>
      </p:pic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3857620" y="5429264"/>
            <a:ext cx="1534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العودة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45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جمجمة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000240"/>
            <a:ext cx="3071834" cy="25717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14414" y="285728"/>
            <a:ext cx="75724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 smtClean="0">
                <a:solidFill>
                  <a:srgbClr val="FF0000"/>
                </a:solidFill>
                <a:cs typeface="Mudir MT" pitchFamily="2" charset="-78"/>
              </a:rPr>
              <a:t>الجمجمة :</a:t>
            </a:r>
            <a:r>
              <a:rPr lang="ar-SA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Mudir MT" pitchFamily="2" charset="-78"/>
              </a:rPr>
              <a:t> </a:t>
            </a:r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هي أعلى جزء في الهيكل العظمي</a:t>
            </a:r>
          </a:p>
          <a:p>
            <a:endParaRPr lang="ar-SA" sz="3200" dirty="0" smtClean="0">
              <a:solidFill>
                <a:srgbClr val="002060"/>
              </a:solidFill>
              <a:cs typeface="Mudir MT" pitchFamily="2" charset="-78"/>
            </a:endParaRPr>
          </a:p>
          <a:p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تتكون الجمجمة من عدد من العظام القوية والمسطحة  :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عظام العين.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عظام الأنف.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عظام الأذن.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>
                <a:solidFill>
                  <a:srgbClr val="002060"/>
                </a:solidFill>
                <a:cs typeface="Mudir MT" pitchFamily="2" charset="-78"/>
              </a:rPr>
              <a:t>عظام الدماغ.</a:t>
            </a:r>
            <a:endParaRPr lang="en-US" sz="3200" dirty="0">
              <a:solidFill>
                <a:srgbClr val="002060"/>
              </a:solidFill>
              <a:cs typeface="Mudir MT" pitchFamily="2" charset="-78"/>
            </a:endParaRPr>
          </a:p>
        </p:txBody>
      </p:sp>
      <p:cxnSp>
        <p:nvCxnSpPr>
          <p:cNvPr id="20" name="رابط كسهم مستقيم 19"/>
          <p:cNvCxnSpPr/>
          <p:nvPr/>
        </p:nvCxnSpPr>
        <p:spPr bwMode="auto">
          <a:xfrm rot="10800000" flipV="1">
            <a:off x="1428728" y="2571744"/>
            <a:ext cx="5143536" cy="5000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 bwMode="auto">
          <a:xfrm rot="10800000" flipV="1">
            <a:off x="928662" y="3000372"/>
            <a:ext cx="5500726" cy="42862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 bwMode="auto">
          <a:xfrm rot="10800000" flipV="1">
            <a:off x="2357422" y="3500438"/>
            <a:ext cx="4071966" cy="28575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 bwMode="auto">
          <a:xfrm rot="10800000">
            <a:off x="2285984" y="2285992"/>
            <a:ext cx="4071966" cy="164307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295388"/>
          </a:xfrm>
        </p:spPr>
        <p:txBody>
          <a:bodyPr/>
          <a:lstStyle/>
          <a:p>
            <a:pPr algn="r"/>
            <a:r>
              <a:rPr lang="ar-SA" sz="3200" b="1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العمود الفقري</a:t>
            </a:r>
            <a:r>
              <a:rPr lang="ar-SA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: </a:t>
            </a:r>
            <a:r>
              <a:rPr lang="ar-SA" sz="3200" i="0" dirty="0" smtClean="0">
                <a:solidFill>
                  <a:srgbClr val="002060"/>
                </a:solidFill>
                <a:effectLst/>
                <a:cs typeface="Mudir MT" pitchFamily="2" charset="-78"/>
              </a:rPr>
              <a:t>هي سلسلة العظام المكونة للرقبة والممتدة نحو الأسفل في وسط الظهر</a:t>
            </a:r>
            <a:r>
              <a:rPr lang="ar-SA" sz="3200" i="0" dirty="0" smtClean="0">
                <a:solidFill>
                  <a:srgbClr val="002060"/>
                </a:solidFill>
                <a:effectLst/>
              </a:rPr>
              <a:t/>
            </a:r>
            <a:br>
              <a:rPr lang="ar-SA" sz="3200" i="0" dirty="0" smtClean="0">
                <a:solidFill>
                  <a:srgbClr val="002060"/>
                </a:solidFill>
                <a:effectLst/>
              </a:rPr>
            </a:br>
            <a:endParaRPr lang="ar-SA" i="0" dirty="0">
              <a:effectLst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sz="2800" dirty="0" smtClean="0">
                <a:solidFill>
                  <a:srgbClr val="FF0000"/>
                </a:solidFill>
                <a:cs typeface="Mudir MT" pitchFamily="2" charset="-78"/>
              </a:rPr>
              <a:t>1. </a:t>
            </a: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يتألف العمود الفقري من (33-34) </a:t>
            </a:r>
            <a:r>
              <a:rPr lang="ar-SA" sz="2800" dirty="0" smtClean="0">
                <a:solidFill>
                  <a:srgbClr val="FF0000"/>
                </a:solidFill>
                <a:cs typeface="Mudir MT" pitchFamily="2" charset="-78"/>
              </a:rPr>
              <a:t>فقرة</a:t>
            </a: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 صلبة </a:t>
            </a:r>
          </a:p>
          <a:p>
            <a:pPr>
              <a:buNone/>
            </a:pPr>
            <a:r>
              <a:rPr lang="ar-SA" sz="2800" dirty="0" smtClean="0">
                <a:solidFill>
                  <a:srgbClr val="FF0000"/>
                </a:solidFill>
                <a:cs typeface="Mudir MT" pitchFamily="2" charset="-78"/>
              </a:rPr>
              <a:t>2.</a:t>
            </a: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 ترتبط هذه الفقرات بعضها مع بعض بسلسلة من </a:t>
            </a:r>
            <a:r>
              <a:rPr lang="ar-SA" sz="2800" dirty="0" err="1" smtClean="0">
                <a:solidFill>
                  <a:srgbClr val="002060"/>
                </a:solidFill>
                <a:cs typeface="Mudir MT" pitchFamily="2" charset="-78"/>
              </a:rPr>
              <a:t>الاقراص</a:t>
            </a: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 تسمى </a:t>
            </a:r>
            <a:r>
              <a:rPr lang="ar-SA" sz="2800" dirty="0" smtClean="0">
                <a:solidFill>
                  <a:srgbClr val="FF0000"/>
                </a:solidFill>
                <a:cs typeface="Mudir MT" pitchFamily="2" charset="-78"/>
              </a:rPr>
              <a:t>الغضاريف</a:t>
            </a:r>
            <a:endParaRPr lang="ar-SA" sz="2800" dirty="0">
              <a:solidFill>
                <a:srgbClr val="FF0000"/>
              </a:solidFill>
              <a:cs typeface="Mudir MT" pitchFamily="2" charset="-78"/>
            </a:endParaRPr>
          </a:p>
        </p:txBody>
      </p:sp>
      <p:pic>
        <p:nvPicPr>
          <p:cNvPr id="4" name="صورة 3" descr="24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00372"/>
            <a:ext cx="3071834" cy="3429024"/>
          </a:xfrm>
          <a:prstGeom prst="rect">
            <a:avLst/>
          </a:prstGeom>
        </p:spPr>
      </p:pic>
      <p:cxnSp>
        <p:nvCxnSpPr>
          <p:cNvPr id="8" name="رابط كسهم مستقيم 7"/>
          <p:cNvCxnSpPr/>
          <p:nvPr/>
        </p:nvCxnSpPr>
        <p:spPr bwMode="auto">
          <a:xfrm rot="5400000">
            <a:off x="2214546" y="3071810"/>
            <a:ext cx="2143140" cy="42862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 bwMode="auto">
          <a:xfrm rot="10800000" flipV="1">
            <a:off x="2928926" y="3143248"/>
            <a:ext cx="3286148" cy="17859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القفص الصدري </a:t>
            </a:r>
            <a:endParaRPr lang="ar-SA" sz="4000" i="0" dirty="0">
              <a:solidFill>
                <a:srgbClr val="FF0000"/>
              </a:solidFill>
              <a:effectLst/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85786" y="178592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يتكون القفص الصدري من (12) زوجاً </a:t>
            </a: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من العظام تسمى </a:t>
            </a:r>
            <a:r>
              <a:rPr lang="ar-SA" dirty="0" smtClean="0">
                <a:solidFill>
                  <a:srgbClr val="FF0000"/>
                </a:solidFill>
                <a:cs typeface="Mudir MT" pitchFamily="2" charset="-78"/>
              </a:rPr>
              <a:t>الضلوع</a:t>
            </a: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 </a:t>
            </a:r>
          </a:p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وترتبط 10 منها بعظمة </a:t>
            </a:r>
            <a:r>
              <a:rPr lang="ar-SA" dirty="0" smtClean="0">
                <a:solidFill>
                  <a:srgbClr val="FF0000"/>
                </a:solidFill>
                <a:cs typeface="Mudir MT" pitchFamily="2" charset="-78"/>
              </a:rPr>
              <a:t>القص</a:t>
            </a: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  <a:endParaRPr lang="ar-SA" dirty="0">
              <a:solidFill>
                <a:srgbClr val="002060"/>
              </a:solidFill>
            </a:endParaRPr>
          </a:p>
        </p:txBody>
      </p:sp>
      <p:pic>
        <p:nvPicPr>
          <p:cNvPr id="4" name="صورة 3" descr="gogus kafesi_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500306"/>
            <a:ext cx="2857520" cy="3071834"/>
          </a:xfrm>
          <a:prstGeom prst="rect">
            <a:avLst/>
          </a:prstGeom>
        </p:spPr>
      </p:pic>
      <p:cxnSp>
        <p:nvCxnSpPr>
          <p:cNvPr id="6" name="رابط كسهم مستقيم 5"/>
          <p:cNvCxnSpPr/>
          <p:nvPr/>
        </p:nvCxnSpPr>
        <p:spPr bwMode="auto">
          <a:xfrm rot="10800000" flipV="1">
            <a:off x="2714612" y="2786058"/>
            <a:ext cx="2214578" cy="7143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 bwMode="auto">
          <a:xfrm rot="10800000" flipV="1">
            <a:off x="2214546" y="3429000"/>
            <a:ext cx="2286016" cy="5000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المفاصل</a:t>
            </a:r>
            <a:endParaRPr lang="ar-SA" i="0" dirty="0">
              <a:solidFill>
                <a:srgbClr val="FF0000"/>
              </a:solidFill>
              <a:effectLst/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تقسم المفاصل إلى :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1.مفاصل ثابتة (عديمة الحركة).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2.مفاصل محدودة الحركة.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3.مفاصل واسعة الحركة.</a:t>
            </a:r>
            <a:endParaRPr lang="ar-SA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4" name="صورة 3" descr="17_91220032044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285860"/>
            <a:ext cx="2286016" cy="1980044"/>
          </a:xfrm>
          <a:prstGeom prst="rect">
            <a:avLst/>
          </a:prstGeom>
        </p:spPr>
      </p:pic>
      <p:pic>
        <p:nvPicPr>
          <p:cNvPr id="6" name="صورة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643446"/>
            <a:ext cx="2438400" cy="1828800"/>
          </a:xfrm>
          <a:prstGeom prst="rect">
            <a:avLst/>
          </a:prstGeom>
        </p:spPr>
      </p:pic>
      <p:cxnSp>
        <p:nvCxnSpPr>
          <p:cNvPr id="8" name="رابط كسهم مستقيم 7"/>
          <p:cNvCxnSpPr/>
          <p:nvPr/>
        </p:nvCxnSpPr>
        <p:spPr bwMode="auto">
          <a:xfrm rot="10800000">
            <a:off x="2571736" y="2143116"/>
            <a:ext cx="1643074" cy="57150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 bwMode="auto">
          <a:xfrm rot="10800000" flipV="1">
            <a:off x="2857488" y="3357562"/>
            <a:ext cx="1785950" cy="1143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 bwMode="auto">
          <a:xfrm rot="16200000" flipH="1">
            <a:off x="4929190" y="4071942"/>
            <a:ext cx="785818" cy="35719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7" name="صورة 16" descr="F0018353-The_bones_of_the_forearm-SP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929066"/>
            <a:ext cx="2631544" cy="2579682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i="0" dirty="0" smtClean="0">
                <a:solidFill>
                  <a:srgbClr val="FF0000"/>
                </a:solidFill>
                <a:effectLst/>
                <a:cs typeface="Mudir MT" pitchFamily="2" charset="-78"/>
              </a:rPr>
              <a:t>صحة الجهاز الهيكلي وسلامته</a:t>
            </a:r>
            <a:endParaRPr lang="ar-SA" sz="4000" i="0" dirty="0">
              <a:solidFill>
                <a:srgbClr val="FF0000"/>
              </a:solidFill>
              <a:effectLst/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1790700"/>
            <a:ext cx="7772400" cy="5353076"/>
          </a:xfrm>
        </p:spPr>
        <p:txBody>
          <a:bodyPr/>
          <a:lstStyle/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1.النوم والجلوس والوقوف بالوضع الصحيح ,للمحافظة على العمود الفقاري مستقيماً.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2.حمل الأشياء بطريقة سليمة. 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3.تناول الأغذية الجيدة المحتوية على أملاح 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الكالسيوم والفسفور.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4.تعرض أجسامنا لأشعة الشمس في الصباح الباكر.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5.ممارسة التمرينات الرياضية المناسبة لتقوية عضلاتنا.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6.مراجعة الطبيب والحصول على العلاج المناسب عند </a:t>
            </a:r>
          </a:p>
          <a:p>
            <a:pPr marL="514350" indent="-514350">
              <a:buNone/>
            </a:pPr>
            <a:r>
              <a:rPr lang="ar-SA" sz="2800" dirty="0" smtClean="0">
                <a:solidFill>
                  <a:srgbClr val="002060"/>
                </a:solidFill>
                <a:cs typeface="Mudir MT" pitchFamily="2" charset="-78"/>
              </a:rPr>
              <a:t>وقوع الإصابات.</a:t>
            </a:r>
            <a:endParaRPr lang="ar-SA" sz="2800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6" name="صورة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14818"/>
            <a:ext cx="134779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صورة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85992"/>
            <a:ext cx="228601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eashore design template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284</Words>
  <Application>Microsoft PowerPoint</Application>
  <PresentationFormat>On-screen Show (4:3)</PresentationFormat>
  <Paragraphs>58</Paragraphs>
  <Slides>15</Slides>
  <Notes>0</Notes>
  <HiddenSlides>2</HiddenSlides>
  <MMClips>2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تصميم افتراضي</vt:lpstr>
      <vt:lpstr>Seashore design template</vt:lpstr>
      <vt:lpstr>الوحدة الأولى  أولا: الجهاز الهيكلي *** ثانيا: المفاصل *** ثالثا: الجهاز العضلي</vt:lpstr>
      <vt:lpstr>Slide 2</vt:lpstr>
      <vt:lpstr>الهيكل الطرفي:  1. يتكون القسم العلوي من عظمة العضد  وعظمتا الساعد 2. أما القسم السفلي يتكون من  عظمة الفخذ وعظمتا الساق.</vt:lpstr>
      <vt:lpstr>Slide 4</vt:lpstr>
      <vt:lpstr>Slide 5</vt:lpstr>
      <vt:lpstr>العمود الفقري: هي سلسلة العظام المكونة للرقبة والممتدة نحو الأسفل في وسط الظهر </vt:lpstr>
      <vt:lpstr>القفص الصدري </vt:lpstr>
      <vt:lpstr>المفاصل</vt:lpstr>
      <vt:lpstr>صحة الجهاز الهيكلي وسلامته</vt:lpstr>
      <vt:lpstr>الجهاز العضلي</vt:lpstr>
      <vt:lpstr>أنواع العضلات ووظائفها</vt:lpstr>
      <vt:lpstr>العضلات الهيكلية:  سميت العضلات بهذا الاسم لأنها تستند إلى عظام الجهاز الهيكلي وتتكون كل عضلة من خيوط بروتينية طويلة ورفيعة تسمى الخلايا العضلية  لها القدرة على الانقباض والانبساط   العضلات الملساء :هي مغزلية  الشكل مرتبة على هيئة طبقات تبطن  الأعضاء الجوفاء للجسم  العضلات القلبية : سميت بهذا الاسم لأنها توجد بالقلب فقط وهي قوية جداً وتقوم بضخ الدم إلي جميع أنحاء الجسم  </vt:lpstr>
      <vt:lpstr>العضلات الإرادية واللاإرادية    العضلات الإرادية: هي العضلات التي تخضع لسيطرة الإنسان وإرادته.   العضلات اللاإرادية: هي العضلات التي لا تخضع لسيطرة الإنسان وإرادته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9</cp:revision>
  <cp:lastPrinted>1601-01-01T00:00:00Z</cp:lastPrinted>
  <dcterms:created xsi:type="dcterms:W3CDTF">1601-01-01T00:00:00Z</dcterms:created>
  <dcterms:modified xsi:type="dcterms:W3CDTF">2011-06-04T06:23:57Z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