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6" r:id="rId16"/>
    <p:sldId id="278" r:id="rId17"/>
    <p:sldId id="279" r:id="rId1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Qt4sZ9kzgUGR8An2zp77HQ==" hashData="j8FteiQlKl0YgA3Vvjb4XqDyoO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66E"/>
    <a:srgbClr val="E1B2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24" autoAdjust="0"/>
  </p:normalViewPr>
  <p:slideViewPr>
    <p:cSldViewPr>
      <p:cViewPr varScale="1">
        <p:scale>
          <a:sx n="52" d="100"/>
          <a:sy n="52" d="100"/>
        </p:scale>
        <p:origin x="-119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18E596-18BA-487E-AF19-480926640C6A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934EFD-A47D-4BB7-B076-F51AC184E2A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SA" smtClean="0"/>
              <a:t>فلسطين طه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FF7BCC-BFD3-4E17-B7BF-B550D75C3C73}" type="slidenum">
              <a:rPr lang="ar-JO" smtClean="0">
                <a:latin typeface="Arial" charset="0"/>
                <a:cs typeface="Arial" charset="0"/>
              </a:rPr>
              <a:pPr/>
              <a:t>3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7B798-050F-456A-8F74-E964C5C68D06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87977-D9F7-42C7-A931-43BE62AD90F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50BA-B86B-4F37-9D87-272470578C49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91993-94AB-4E45-B25B-96F0C743A43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ED47-11DA-4E42-BC4A-8735BE3EF325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88655-C894-4508-B2D6-FB845583F0D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5066-30EC-48C3-942E-BF1761AF4DA7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2DE26-FDF5-474A-B7CB-1318E56840C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6BE3-58F1-473C-8E6A-EA0CC6DCEBB6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1D244-075E-47A8-BACE-A7994AA101A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897F4-D4A3-43F9-BBCC-81E6467002FF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A931-75C6-48FC-B77D-8C46CF6DF57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5BC2-9C88-443E-AEBC-80244F4704C3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9382-2DA8-44E7-B9E6-975740F43F6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D1285-63EC-414F-A3EC-D3AF0DC9625E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0E49F-076E-4D68-A5AE-185279EE50E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6CD2-8B72-4B7D-9C1E-70758B97A569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48A7-7BF3-441B-97EF-30483E0E869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771A8-7AE4-4310-B2CB-BAEEF66B23C8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54882-82FB-4D87-B599-2B413B1C02B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67BA-1DC7-421F-8C51-131DA91E01E8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5937C-B05A-4617-AD03-39D8BDFAC78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3D5F18-D512-4964-B781-DE8CFF8B6883}" type="datetimeFigureOut">
              <a:rPr lang="ar-SA"/>
              <a:pPr>
                <a:defRPr/>
              </a:pPr>
              <a:t>07/07/1432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9DE641-B593-4B2A-AED0-9E2FEED3BCF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8" r:id="rId2"/>
    <p:sldLayoutId id="2147483860" r:id="rId3"/>
    <p:sldLayoutId id="2147483857" r:id="rId4"/>
    <p:sldLayoutId id="2147483856" r:id="rId5"/>
    <p:sldLayoutId id="2147483855" r:id="rId6"/>
    <p:sldLayoutId id="2147483854" r:id="rId7"/>
    <p:sldLayoutId id="2147483853" r:id="rId8"/>
    <p:sldLayoutId id="2147483861" r:id="rId9"/>
    <p:sldLayoutId id="2147483852" r:id="rId10"/>
    <p:sldLayoutId id="214748385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ar.wikipedia.org/w/index.php?title=%D9%85%D9%84%D9%81:Personal_computer,_exploded.svg&amp;filetimestamp=200603102018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mtClean="0"/>
              <a:t>التكنولوجيا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ar-SA" smtClean="0"/>
              <a:t>الصف العاشر الاساسي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mtClean="0"/>
              <a:t>الخوارزمية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1935163"/>
            <a:ext cx="6491287" cy="9890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sz="2000" smtClean="0"/>
              <a:t>كلمة خوارزمية ( </a:t>
            </a:r>
            <a:r>
              <a:rPr lang="en-US" sz="2000" smtClean="0">
                <a:cs typeface="Majalla UI"/>
              </a:rPr>
              <a:t>Algorithm</a:t>
            </a:r>
            <a:r>
              <a:rPr lang="ar-SA" sz="2000" smtClean="0"/>
              <a:t> ) نسبة الى عالم الرياضيات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000" smtClean="0"/>
              <a:t>المشهور ابي جعفر محمد بن موسى </a:t>
            </a:r>
            <a:r>
              <a:rPr lang="ar-SA" sz="2000" b="1" smtClean="0"/>
              <a:t>الخوارزمي. 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12875"/>
            <a:ext cx="24495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2997200"/>
            <a:ext cx="403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تعريف الخوارزمية 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16238" y="3573463"/>
            <a:ext cx="5688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مجموعة من الخطوات الدقيقة و التفصيلية , تأخذ بعين  كل الشروط والاحتمالات التي تلزم لحل المسألة </a:t>
            </a:r>
            <a:r>
              <a:rPr lang="ar-SA"/>
              <a:t>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3438" y="4292600"/>
            <a:ext cx="403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>
                <a:solidFill>
                  <a:schemeClr val="tx2"/>
                </a:solidFill>
                <a:latin typeface="Traditional Arabic" pitchFamily="18" charset="-78"/>
                <a:cs typeface="Traditional Arabic" pitchFamily="18" charset="-78"/>
              </a:rPr>
              <a:t>خصائص الخوارزمية 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788" y="4797425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ar-SA"/>
              <a:t>1- </a:t>
            </a:r>
            <a:r>
              <a:rPr lang="ar-SA" sz="2000"/>
              <a:t>خطواتها معدودة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300788" y="5157788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ar-SA" sz="2000"/>
              <a:t>2- خطواتها دقيقة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00788" y="5516563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ar-SA" sz="2000"/>
              <a:t>3- خطواتها واضحة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00788" y="5876925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ar-SA" sz="2000"/>
              <a:t>4- خطواتها متتالية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8" grpId="0"/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854075"/>
          </a:xfrm>
        </p:spPr>
        <p:txBody>
          <a:bodyPr/>
          <a:lstStyle/>
          <a:p>
            <a:pPr algn="r" eaLnBrk="1" hangingPunct="1"/>
            <a:r>
              <a:rPr lang="ar-SA" smtClean="0"/>
              <a:t>أمثلة على الخوارزميات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950" y="1412875"/>
            <a:ext cx="1738313" cy="6286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sz="4000" b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مثال (4)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557338"/>
            <a:ext cx="61912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800"/>
              <a:t>أكتب خطوات الخوارزمية لإعداد فنجان قهوة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96188" y="2205038"/>
            <a:ext cx="1368425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sz="3600" b="1" dirty="0">
                <a:solidFill>
                  <a:schemeClr val="tx2"/>
                </a:solidFill>
                <a:latin typeface="Arial" pitchFamily="34" charset="0"/>
                <a:cs typeface="+mj-cs"/>
              </a:rPr>
              <a:t>الحل:-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2988" y="2781300"/>
            <a:ext cx="712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1- إحضار المواد (بن , وسكر , ومصدر تسخين , وغلاية , وملعقة , وفنجان ) 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5963" y="3357563"/>
            <a:ext cx="2376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2- تسخين الماء .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5963" y="3933825"/>
            <a:ext cx="2376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3- إضافة السكر , ثم البن 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92725" y="4508500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4- غلي القهوة مع التحريك 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35600" y="5084763"/>
            <a:ext cx="2736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5- سكب القهوة في الفنجان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854075"/>
          </a:xfrm>
        </p:spPr>
        <p:txBody>
          <a:bodyPr/>
          <a:lstStyle/>
          <a:p>
            <a:pPr algn="r" eaLnBrk="1" hangingPunct="1"/>
            <a:r>
              <a:rPr lang="ar-SA" smtClean="0"/>
              <a:t>أمثلة على الخوارزميات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950" y="1412875"/>
            <a:ext cx="1738313" cy="6286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sz="4000" b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مثال (5)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557338"/>
            <a:ext cx="61912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800"/>
              <a:t>إحسب معدل علامتين لأحد الطلبة , ( </a:t>
            </a:r>
            <a:r>
              <a:rPr lang="en-US" sz="2800"/>
              <a:t>M1, M2</a:t>
            </a:r>
            <a:r>
              <a:rPr lang="ar-SA" sz="2800"/>
              <a:t> 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96188" y="2205038"/>
            <a:ext cx="1368425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sz="3600" b="1" dirty="0">
                <a:solidFill>
                  <a:schemeClr val="tx2"/>
                </a:solidFill>
                <a:latin typeface="Arial" pitchFamily="34" charset="0"/>
                <a:cs typeface="+mj-cs"/>
              </a:rPr>
              <a:t>الحل:-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2988" y="2781300"/>
            <a:ext cx="712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خطوات الحل يمكن ترتيبها في الخوارزمية الآتية :-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76825" y="3357563"/>
            <a:ext cx="309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1- إقرأ العلامتين (</a:t>
            </a:r>
            <a:r>
              <a:rPr lang="en-US" sz="2000"/>
              <a:t>M1,M2</a:t>
            </a:r>
            <a:r>
              <a:rPr lang="ar-SA" sz="2000"/>
              <a:t> ) .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59113" y="3933825"/>
            <a:ext cx="5113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2- احسب مجموع العلامتين ( </a:t>
            </a:r>
            <a:r>
              <a:rPr lang="en-US" sz="2000"/>
              <a:t>M1+M2</a:t>
            </a:r>
            <a:r>
              <a:rPr lang="ar-SA" sz="2000"/>
              <a:t> ) = </a:t>
            </a:r>
            <a:r>
              <a:rPr lang="en-US" sz="2000"/>
              <a:t> SUM</a:t>
            </a:r>
            <a:r>
              <a:rPr lang="ar-SA" sz="2000"/>
              <a:t>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95738" y="4508500"/>
            <a:ext cx="4176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3- احسب معدل العلامتين </a:t>
            </a:r>
            <a:r>
              <a:rPr lang="en-US" sz="2000"/>
              <a:t>SUM/2</a:t>
            </a:r>
            <a:r>
              <a:rPr lang="ar-SA" sz="2000"/>
              <a:t> = </a:t>
            </a:r>
            <a:r>
              <a:rPr lang="en-US" sz="2000"/>
              <a:t>AV</a:t>
            </a:r>
            <a:r>
              <a:rPr lang="ar-SA" sz="2000"/>
              <a:t> 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35600" y="5084763"/>
            <a:ext cx="2736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4- اطبع النتيجة </a:t>
            </a:r>
            <a:r>
              <a:rPr lang="en-US" sz="2000"/>
              <a:t>AV</a:t>
            </a:r>
            <a:r>
              <a:rPr lang="ar-SA" sz="200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mtClean="0"/>
              <a:t>المخطط الانسيابي ( </a:t>
            </a:r>
            <a:r>
              <a:rPr lang="en-US" smtClean="0">
                <a:cs typeface="Traditional Arabic" pitchFamily="18" charset="-78"/>
              </a:rPr>
              <a:t>Flowchart</a:t>
            </a:r>
            <a:r>
              <a:rPr lang="ar-SA" smtClean="0"/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688" y="1916113"/>
            <a:ext cx="2386012" cy="7747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smtClean="0">
                <a:solidFill>
                  <a:schemeClr val="tx2"/>
                </a:solidFill>
              </a:rPr>
              <a:t>المخطط الانسيابي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1989138"/>
            <a:ext cx="6264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/>
              <a:t>:- طريقة وصف تصويرية , للتعبير عن الخوارزميات , تمهيدا لبرمجتها بلغة يفهمها الحاسوب 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11413" y="2852738"/>
            <a:ext cx="4392612" cy="773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ar-SA" sz="2600" dirty="0">
                <a:solidFill>
                  <a:schemeClr val="tx2"/>
                </a:solidFill>
                <a:latin typeface="+mn-lt"/>
                <a:cs typeface="+mn-cs"/>
              </a:rPr>
              <a:t>أشكال هندسية مختلفة للمخطط الانسيابي  </a:t>
            </a:r>
          </a:p>
        </p:txBody>
      </p:sp>
      <p:sp>
        <p:nvSpPr>
          <p:cNvPr id="12" name="Oval 11"/>
          <p:cNvSpPr/>
          <p:nvPr/>
        </p:nvSpPr>
        <p:spPr>
          <a:xfrm>
            <a:off x="6300788" y="3716338"/>
            <a:ext cx="1871662" cy="649287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72225" y="4581525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b="1"/>
              <a:t>بداية أو نهاية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3635375" y="3573463"/>
            <a:ext cx="1873250" cy="792162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08400" y="4652963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b="1"/>
              <a:t>معالجة</a:t>
            </a:r>
          </a:p>
        </p:txBody>
      </p:sp>
      <p:sp>
        <p:nvSpPr>
          <p:cNvPr id="17" name="Flowchart: Data 16"/>
          <p:cNvSpPr/>
          <p:nvPr/>
        </p:nvSpPr>
        <p:spPr>
          <a:xfrm>
            <a:off x="395288" y="3644900"/>
            <a:ext cx="2232025" cy="792163"/>
          </a:xfrm>
          <a:prstGeom prst="flowChartInputOutp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472440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b="1"/>
              <a:t>إدخال بيانات أو إخراجها</a:t>
            </a:r>
          </a:p>
        </p:txBody>
      </p:sp>
      <p:sp>
        <p:nvSpPr>
          <p:cNvPr id="19" name="Flowchart: Decision 18"/>
          <p:cNvSpPr/>
          <p:nvPr/>
        </p:nvSpPr>
        <p:spPr>
          <a:xfrm>
            <a:off x="6732588" y="5013325"/>
            <a:ext cx="1223962" cy="1223963"/>
          </a:xfrm>
          <a:prstGeom prst="flowChartDecisi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43663" y="6308725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b="1"/>
              <a:t>اتخاذ قرار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4356100" y="5300663"/>
            <a:ext cx="647700" cy="649287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79838" y="6165850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b="1"/>
              <a:t>ربط التشعبات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39750" y="5589588"/>
            <a:ext cx="1008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468313" y="5876925"/>
            <a:ext cx="1008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1368426" y="5695950"/>
            <a:ext cx="7921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655763" y="5695950"/>
            <a:ext cx="7921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39750" y="6308725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b="1"/>
              <a:t>ربط بين الصناديق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12" grpId="0" animBg="1"/>
      <p:bldP spid="13" grpId="0"/>
      <p:bldP spid="14" grpId="0" animBg="1"/>
      <p:bldP spid="15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/>
          <a:lstStyle/>
          <a:p>
            <a:pPr algn="r" eaLnBrk="1" hangingPunct="1"/>
            <a:r>
              <a:rPr lang="ar-SA" smtClean="0"/>
              <a:t>امثلة على المخطط الانسيابي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725" y="1628775"/>
            <a:ext cx="1379538" cy="7016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sz="3200" b="1" smtClean="0">
                <a:solidFill>
                  <a:srgbClr val="FF0000"/>
                </a:solidFill>
              </a:rPr>
              <a:t>مثال (6)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71775" y="1773238"/>
            <a:ext cx="4464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ارسم مخططا انسيابيا لحساب معدل خمس علامات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08850" y="2349500"/>
            <a:ext cx="1511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 u="sng">
                <a:solidFill>
                  <a:schemeClr val="tx2"/>
                </a:solidFill>
              </a:rPr>
              <a:t>الخوارزمية</a:t>
            </a:r>
            <a:r>
              <a:rPr lang="ar-SA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08625" y="2924175"/>
            <a:ext cx="34559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1- اقرأ علامات الطلبة الخمس: (</a:t>
            </a:r>
            <a:r>
              <a:rPr lang="en-US"/>
              <a:t>(M1,M2,M3,M4,M5</a:t>
            </a:r>
            <a:endParaRPr lang="ar-SA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24525" y="3644900"/>
            <a:ext cx="32400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2- احسب مجموع العلامات الخمس </a:t>
            </a:r>
          </a:p>
          <a:p>
            <a:r>
              <a:rPr lang="en-US"/>
              <a:t>SUM = M1+M2+M3+M4+M5</a:t>
            </a:r>
            <a:endParaRPr lang="ar-SA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11863" y="4365625"/>
            <a:ext cx="29527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3- احسب معدل العلامات الخمس بقسمة المجموع على عدد العلامات</a:t>
            </a:r>
          </a:p>
          <a:p>
            <a:r>
              <a:rPr lang="en-US"/>
              <a:t>AV= SUM/5</a:t>
            </a:r>
            <a:endParaRPr lang="ar-SA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88125" y="5516563"/>
            <a:ext cx="237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4- اطبع النتيجة </a:t>
            </a:r>
            <a:r>
              <a:rPr lang="en-US"/>
              <a:t>AV</a:t>
            </a:r>
            <a:r>
              <a:rPr lang="ar-SA"/>
              <a:t>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76375" y="2420938"/>
            <a:ext cx="2303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 u="sng">
                <a:solidFill>
                  <a:schemeClr val="tx2"/>
                </a:solidFill>
              </a:rPr>
              <a:t>المخطط الانسيابي</a:t>
            </a:r>
            <a:r>
              <a:rPr lang="ar-SA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339975" y="2852738"/>
            <a:ext cx="936625" cy="431800"/>
          </a:xfrm>
          <a:prstGeom prst="ellipse">
            <a:avLst/>
          </a:prstGeom>
          <a:solidFill>
            <a:srgbClr val="E1B23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84438" y="2924175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/>
              <a:t>البداية</a:t>
            </a:r>
          </a:p>
        </p:txBody>
      </p:sp>
      <p:sp>
        <p:nvSpPr>
          <p:cNvPr id="23" name="Flowchart: Data 22"/>
          <p:cNvSpPr/>
          <p:nvPr/>
        </p:nvSpPr>
        <p:spPr>
          <a:xfrm>
            <a:off x="1476375" y="3573463"/>
            <a:ext cx="2303463" cy="431800"/>
          </a:xfrm>
          <a:prstGeom prst="flowChartInputOutpu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19250" y="3573463"/>
            <a:ext cx="1873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اقرأ العلامات الخمس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628900" y="4148138"/>
            <a:ext cx="287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1547813" y="4292600"/>
            <a:ext cx="2016125" cy="4318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619250" y="4292600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اجمع العلامات الخمس</a:t>
            </a:r>
          </a:p>
        </p:txBody>
      </p:sp>
      <p:sp>
        <p:nvSpPr>
          <p:cNvPr id="38" name="Flowchart: Process 37"/>
          <p:cNvSpPr/>
          <p:nvPr/>
        </p:nvSpPr>
        <p:spPr>
          <a:xfrm>
            <a:off x="1619250" y="5013325"/>
            <a:ext cx="2016125" cy="4318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2628106" y="4868069"/>
            <a:ext cx="2889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76375" y="5013325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 اقسم المجموع على خمسة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2628900" y="5588000"/>
            <a:ext cx="287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Data 45"/>
          <p:cNvSpPr/>
          <p:nvPr/>
        </p:nvSpPr>
        <p:spPr>
          <a:xfrm>
            <a:off x="1476375" y="5732463"/>
            <a:ext cx="2303463" cy="433387"/>
          </a:xfrm>
          <a:prstGeom prst="flowChartInputOutpu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47" name="Straight Arrow Connector 46"/>
          <p:cNvCxnSpPr/>
          <p:nvPr/>
        </p:nvCxnSpPr>
        <p:spPr>
          <a:xfrm rot="5400000">
            <a:off x="2628900" y="6308725"/>
            <a:ext cx="287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268538" y="6426200"/>
            <a:ext cx="935037" cy="431800"/>
          </a:xfrm>
          <a:prstGeom prst="ellipse">
            <a:avLst/>
          </a:prstGeom>
          <a:solidFill>
            <a:srgbClr val="E1B23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692275" y="5805488"/>
            <a:ext cx="1871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   اطبع المعدل </a:t>
            </a:r>
            <a:r>
              <a:rPr lang="en-US"/>
              <a:t>AV</a:t>
            </a:r>
            <a:endParaRPr lang="ar-SA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411413" y="6488113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/>
              <a:t>النهاية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2628900" y="3427413"/>
            <a:ext cx="287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/>
      <p:bldP spid="23" grpId="0" animBg="1"/>
      <p:bldP spid="24" grpId="0"/>
      <p:bldP spid="30" grpId="0" animBg="1"/>
      <p:bldP spid="37" grpId="0"/>
      <p:bldP spid="38" grpId="0" animBg="1"/>
      <p:bldP spid="44" grpId="0"/>
      <p:bldP spid="46" grpId="0" animBg="1"/>
      <p:bldP spid="48" grpId="0" animBg="1"/>
      <p:bldP spid="49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/>
          <a:lstStyle/>
          <a:p>
            <a:pPr algn="r" eaLnBrk="1" hangingPunct="1"/>
            <a:r>
              <a:rPr lang="ar-SA" smtClean="0"/>
              <a:t>امثلة على المخطط الانسيابي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725" y="1628775"/>
            <a:ext cx="1379538" cy="7016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sz="3200" b="1" smtClean="0">
                <a:solidFill>
                  <a:srgbClr val="FF0000"/>
                </a:solidFill>
              </a:rPr>
              <a:t>مثال (8)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71775" y="1773238"/>
            <a:ext cx="4464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اكتب خوارزمية , ومن ثم مخططا انسيابيا لطباعة جذر المعادلة : </a:t>
            </a:r>
            <a:r>
              <a:rPr lang="en-US" sz="2000"/>
              <a:t>a x + b = 0</a:t>
            </a:r>
            <a:endParaRPr lang="ar-SA" sz="20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92950" y="2349500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 u="sng">
                <a:solidFill>
                  <a:schemeClr val="tx2"/>
                </a:solidFill>
              </a:rPr>
              <a:t>1-الخوارزمية</a:t>
            </a:r>
            <a:r>
              <a:rPr lang="ar-SA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08625" y="2924175"/>
            <a:ext cx="3455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>
                <a:cs typeface="DecoType Naskh" pitchFamily="2" charset="-78"/>
              </a:rPr>
              <a:t>1- اقرأ  المعاملات: </a:t>
            </a:r>
            <a:r>
              <a:rPr lang="en-US" sz="2400">
                <a:cs typeface="DecoType Naskh" pitchFamily="2" charset="-78"/>
              </a:rPr>
              <a:t>a , b </a:t>
            </a:r>
            <a:r>
              <a:rPr lang="ar-SA" sz="2400">
                <a:cs typeface="DecoType Naskh" pitchFamily="2" charset="-78"/>
              </a:rPr>
              <a:t> 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24525" y="3644900"/>
            <a:ext cx="3240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2400" dirty="0">
                <a:latin typeface="Arial" pitchFamily="34" charset="0"/>
                <a:cs typeface="DecoType Naskh" pitchFamily="2" charset="-78"/>
              </a:rPr>
              <a:t>2- الجذر 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DecoType Naskh" pitchFamily="2" charset="-78"/>
              </a:rPr>
              <a:t>R</a:t>
            </a:r>
            <a:r>
              <a:rPr lang="en-US" sz="2400" dirty="0">
                <a:latin typeface="Arial" pitchFamily="34" charset="0"/>
                <a:cs typeface="DecoType Naskh" pitchFamily="2" charset="-78"/>
              </a:rPr>
              <a:t> = -b/2</a:t>
            </a:r>
            <a:endParaRPr lang="ar-SA" sz="2400" dirty="0">
              <a:latin typeface="Arial" pitchFamily="34" charset="0"/>
              <a:cs typeface="DecoType Naskh" pitchFamily="2" charset="-78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43663" y="4365625"/>
            <a:ext cx="2376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2400" dirty="0">
                <a:latin typeface="Arial" pitchFamily="34" charset="0"/>
                <a:cs typeface="DecoType Naskh" pitchFamily="2" charset="-78"/>
              </a:rPr>
              <a:t>3- اطبع  قيمة 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DecoType Naskh" pitchFamily="2" charset="-78"/>
              </a:rPr>
              <a:t>R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DecoType Naskh" pitchFamily="2" charset="-78"/>
              </a:rPr>
              <a:t>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76375" y="2420938"/>
            <a:ext cx="2303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 u="sng">
                <a:solidFill>
                  <a:schemeClr val="tx2"/>
                </a:solidFill>
              </a:rPr>
              <a:t>2-المخطط الانسيابي</a:t>
            </a:r>
            <a:r>
              <a:rPr lang="ar-SA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268538" y="2997200"/>
            <a:ext cx="935037" cy="431800"/>
          </a:xfrm>
          <a:prstGeom prst="ellipse">
            <a:avLst/>
          </a:prstGeom>
          <a:solidFill>
            <a:srgbClr val="E1B23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11413" y="299720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/>
              <a:t>البداية</a:t>
            </a:r>
          </a:p>
        </p:txBody>
      </p:sp>
      <p:sp>
        <p:nvSpPr>
          <p:cNvPr id="23" name="Flowchart: Data 22"/>
          <p:cNvSpPr/>
          <p:nvPr/>
        </p:nvSpPr>
        <p:spPr>
          <a:xfrm>
            <a:off x="1547813" y="3789363"/>
            <a:ext cx="2303462" cy="431800"/>
          </a:xfrm>
          <a:prstGeom prst="flowChartInputOutpu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92275" y="3789363"/>
            <a:ext cx="1873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اقرأ المعاملات </a:t>
            </a:r>
            <a:r>
              <a:rPr lang="en-US"/>
              <a:t>a,b</a:t>
            </a:r>
            <a:r>
              <a:rPr lang="ar-SA"/>
              <a:t>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628900" y="3571875"/>
            <a:ext cx="287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1619250" y="4652963"/>
            <a:ext cx="2016125" cy="4318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763713" y="4652963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الجذر </a:t>
            </a:r>
            <a:r>
              <a:rPr lang="en-US"/>
              <a:t>R = -b/2 </a:t>
            </a:r>
            <a:endParaRPr lang="ar-SA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2557463" y="5227638"/>
            <a:ext cx="2873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Data 45"/>
          <p:cNvSpPr/>
          <p:nvPr/>
        </p:nvSpPr>
        <p:spPr>
          <a:xfrm>
            <a:off x="1331913" y="5445125"/>
            <a:ext cx="2303462" cy="433388"/>
          </a:xfrm>
          <a:prstGeom prst="flowChartInputOutpu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47" name="Straight Arrow Connector 46"/>
          <p:cNvCxnSpPr/>
          <p:nvPr/>
        </p:nvCxnSpPr>
        <p:spPr>
          <a:xfrm rot="5400000">
            <a:off x="2557463" y="6019800"/>
            <a:ext cx="2873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195513" y="6165850"/>
            <a:ext cx="935037" cy="431800"/>
          </a:xfrm>
          <a:prstGeom prst="ellipse">
            <a:avLst/>
          </a:prstGeom>
          <a:solidFill>
            <a:srgbClr val="E1B23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476375" y="5445125"/>
            <a:ext cx="1871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   اطبع  قيمة </a:t>
            </a:r>
            <a:r>
              <a:rPr lang="en-US"/>
              <a:t>R</a:t>
            </a:r>
            <a:endParaRPr lang="ar-SA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339975" y="616585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/>
              <a:t>النهاية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2557463" y="4435475"/>
            <a:ext cx="2873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10" grpId="0"/>
      <p:bldP spid="11" grpId="0"/>
      <p:bldP spid="13" grpId="0" animBg="1"/>
      <p:bldP spid="14" grpId="0"/>
      <p:bldP spid="23" grpId="0" animBg="1"/>
      <p:bldP spid="24" grpId="0"/>
      <p:bldP spid="30" grpId="0" animBg="1"/>
      <p:bldP spid="46" grpId="0" animBg="1"/>
      <p:bldP spid="48" grpId="0" animBg="1"/>
      <p:bldP spid="49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987675" y="2060575"/>
            <a:ext cx="1512888" cy="360363"/>
          </a:xfrm>
          <a:prstGeom prst="rect">
            <a:avLst/>
          </a:prstGeom>
          <a:solidFill>
            <a:srgbClr val="ECB66E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/>
          <a:lstStyle/>
          <a:p>
            <a:pPr algn="r" eaLnBrk="1" hangingPunct="1"/>
            <a:r>
              <a:rPr lang="ar-SA" smtClean="0"/>
              <a:t>امثلة على المخطط الانسيابي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725" y="1628775"/>
            <a:ext cx="1379538" cy="7016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sz="3200" b="1" smtClean="0">
                <a:solidFill>
                  <a:srgbClr val="FF0000"/>
                </a:solidFill>
              </a:rPr>
              <a:t>مثال (9)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700213"/>
            <a:ext cx="7451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اكتب الخوارزمية والمخطط الانسيابي لإيجاد سرعة جسم ساقط في مجال الجاذبية الارضية باستخدام العلاقة  ع</a:t>
            </a:r>
            <a:r>
              <a:rPr lang="ar-SA" sz="2000" baseline="-25000"/>
              <a:t>2 </a:t>
            </a:r>
            <a:r>
              <a:rPr lang="ar-SA" sz="2000"/>
              <a:t>=</a:t>
            </a:r>
            <a:r>
              <a:rPr lang="ar-SA" sz="2000" baseline="-25000"/>
              <a:t> </a:t>
            </a:r>
            <a:r>
              <a:rPr lang="ar-SA" sz="2000"/>
              <a:t>ع</a:t>
            </a:r>
            <a:r>
              <a:rPr lang="ar-SA" sz="2000" baseline="-25000"/>
              <a:t>1</a:t>
            </a:r>
            <a:r>
              <a:rPr lang="ar-SA" sz="2000"/>
              <a:t> +ج ز    </a:t>
            </a:r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 sz="2000"/>
              <a:t>  =v</a:t>
            </a:r>
            <a:r>
              <a:rPr lang="en-US" sz="2000" baseline="-25000"/>
              <a:t>1</a:t>
            </a:r>
            <a:r>
              <a:rPr lang="en-US" sz="2000"/>
              <a:t>  + gt</a:t>
            </a:r>
            <a:r>
              <a:rPr lang="ar-SA" sz="2000"/>
              <a:t>  , اهمل قوى الاحتكاك.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72225" y="2636838"/>
            <a:ext cx="172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 u="sng">
                <a:solidFill>
                  <a:schemeClr val="tx2"/>
                </a:solidFill>
              </a:rPr>
              <a:t>1-الخوارزمية</a:t>
            </a:r>
            <a:r>
              <a:rPr lang="ar-SA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35600" y="3357563"/>
            <a:ext cx="3455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>
                <a:cs typeface="DecoType Naskh" pitchFamily="2" charset="-78"/>
              </a:rPr>
              <a:t>1- اقرأ  المعاملات : </a:t>
            </a:r>
            <a:r>
              <a:rPr lang="en-US" sz="2400">
                <a:cs typeface="DecoType Naskh" pitchFamily="2" charset="-78"/>
              </a:rPr>
              <a:t>v</a:t>
            </a:r>
            <a:r>
              <a:rPr lang="en-US" sz="2400" baseline="-25000">
                <a:cs typeface="DecoType Naskh" pitchFamily="2" charset="-78"/>
              </a:rPr>
              <a:t>1</a:t>
            </a:r>
            <a:r>
              <a:rPr lang="en-US" sz="2400">
                <a:cs typeface="DecoType Naskh" pitchFamily="2" charset="-78"/>
              </a:rPr>
              <a:t> ,g , t</a:t>
            </a:r>
            <a:r>
              <a:rPr lang="ar-SA" sz="2400">
                <a:cs typeface="DecoType Naskh" pitchFamily="2" charset="-78"/>
              </a:rPr>
              <a:t>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59338" y="4149725"/>
            <a:ext cx="4105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>
                <a:cs typeface="DecoType Naskh" pitchFamily="2" charset="-78"/>
              </a:rPr>
              <a:t>2- السرعة الثانية :  </a:t>
            </a:r>
            <a:r>
              <a:rPr lang="en-US" sz="2400"/>
              <a:t> v</a:t>
            </a:r>
            <a:r>
              <a:rPr lang="en-US" sz="2400" baseline="-25000"/>
              <a:t>2</a:t>
            </a:r>
            <a:r>
              <a:rPr lang="en-US" sz="2400"/>
              <a:t>  =v</a:t>
            </a:r>
            <a:r>
              <a:rPr lang="en-US" sz="2400" baseline="-25000"/>
              <a:t>1</a:t>
            </a:r>
            <a:r>
              <a:rPr lang="en-US" sz="2400"/>
              <a:t>  + gt</a:t>
            </a:r>
            <a:r>
              <a:rPr lang="ar-SA" sz="2400">
                <a:cs typeface="DecoType Naskh" pitchFamily="2" charset="-78"/>
              </a:rPr>
              <a:t>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16688" y="5084763"/>
            <a:ext cx="2376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r-SA" sz="2400" dirty="0">
                <a:latin typeface="Arial" pitchFamily="34" charset="0"/>
                <a:cs typeface="DecoType Naskh" pitchFamily="2" charset="-78"/>
              </a:rPr>
              <a:t>3- اطبع  قيمة  </a:t>
            </a:r>
            <a:r>
              <a:rPr lang="en-US" sz="2400" dirty="0">
                <a:latin typeface="Arial" pitchFamily="34" charset="0"/>
                <a:cs typeface="DecoType Naskh" pitchFamily="2" charset="-78"/>
              </a:rPr>
              <a:t>v</a:t>
            </a:r>
            <a:r>
              <a:rPr lang="en-US" sz="2400" baseline="-25000" dirty="0">
                <a:latin typeface="Arial" pitchFamily="34" charset="0"/>
                <a:cs typeface="DecoType Naskh" pitchFamily="2" charset="-78"/>
              </a:rPr>
              <a:t>2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DecoType Naskh" pitchFamily="2" charset="-78"/>
              </a:rPr>
              <a:t>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76375" y="2565400"/>
            <a:ext cx="2303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 u="sng">
                <a:solidFill>
                  <a:schemeClr val="tx2"/>
                </a:solidFill>
              </a:rPr>
              <a:t>2-المخطط الانسيابي</a:t>
            </a:r>
            <a:r>
              <a:rPr lang="ar-SA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268538" y="2997200"/>
            <a:ext cx="935037" cy="431800"/>
          </a:xfrm>
          <a:prstGeom prst="ellipse">
            <a:avLst/>
          </a:prstGeom>
          <a:solidFill>
            <a:srgbClr val="E1B23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11413" y="299720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/>
              <a:t>البداية</a:t>
            </a:r>
          </a:p>
        </p:txBody>
      </p:sp>
      <p:sp>
        <p:nvSpPr>
          <p:cNvPr id="23" name="Flowchart: Data 22"/>
          <p:cNvSpPr/>
          <p:nvPr/>
        </p:nvSpPr>
        <p:spPr>
          <a:xfrm>
            <a:off x="1258888" y="3789363"/>
            <a:ext cx="2592387" cy="431800"/>
          </a:xfrm>
          <a:prstGeom prst="flowChartInputOutpu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403350" y="3789363"/>
            <a:ext cx="2162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اقرأ المعاملات </a:t>
            </a:r>
            <a:r>
              <a:rPr lang="en-US">
                <a:cs typeface="DecoType Naskh" pitchFamily="2" charset="-78"/>
              </a:rPr>
              <a:t>v</a:t>
            </a:r>
            <a:r>
              <a:rPr lang="en-US" baseline="-25000">
                <a:cs typeface="DecoType Naskh" pitchFamily="2" charset="-78"/>
              </a:rPr>
              <a:t>1</a:t>
            </a:r>
            <a:r>
              <a:rPr lang="en-US">
                <a:cs typeface="DecoType Naskh" pitchFamily="2" charset="-78"/>
              </a:rPr>
              <a:t> ,g , t</a:t>
            </a:r>
            <a:r>
              <a:rPr lang="ar-SA"/>
              <a:t>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628900" y="3571875"/>
            <a:ext cx="287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1331913" y="4652963"/>
            <a:ext cx="2303462" cy="4318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331913" y="4652963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       </a:t>
            </a:r>
            <a:r>
              <a:rPr lang="en-US"/>
              <a:t> v</a:t>
            </a:r>
            <a:r>
              <a:rPr lang="en-US" baseline="-25000"/>
              <a:t>2</a:t>
            </a:r>
            <a:r>
              <a:rPr lang="en-US"/>
              <a:t>  =v</a:t>
            </a:r>
            <a:r>
              <a:rPr lang="en-US" baseline="-25000"/>
              <a:t>1</a:t>
            </a:r>
            <a:r>
              <a:rPr lang="en-US"/>
              <a:t>  + gt</a:t>
            </a:r>
            <a:r>
              <a:rPr lang="ar-SA"/>
              <a:t> 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2557463" y="5227638"/>
            <a:ext cx="2873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Data 45"/>
          <p:cNvSpPr/>
          <p:nvPr/>
        </p:nvSpPr>
        <p:spPr>
          <a:xfrm>
            <a:off x="1331913" y="5445125"/>
            <a:ext cx="2303462" cy="433388"/>
          </a:xfrm>
          <a:prstGeom prst="flowChartInputOutpu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47" name="Straight Arrow Connector 46"/>
          <p:cNvCxnSpPr/>
          <p:nvPr/>
        </p:nvCxnSpPr>
        <p:spPr>
          <a:xfrm rot="5400000">
            <a:off x="2557463" y="6019800"/>
            <a:ext cx="2873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195513" y="6165850"/>
            <a:ext cx="935037" cy="431800"/>
          </a:xfrm>
          <a:prstGeom prst="ellipse">
            <a:avLst/>
          </a:prstGeom>
          <a:solidFill>
            <a:srgbClr val="E1B23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476375" y="5445125"/>
            <a:ext cx="1871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   اطبع  قيمة </a:t>
            </a:r>
            <a:r>
              <a:rPr lang="en-US"/>
              <a:t>v</a:t>
            </a:r>
            <a:r>
              <a:rPr lang="en-US" baseline="-25000"/>
              <a:t>2</a:t>
            </a:r>
            <a:endParaRPr lang="ar-SA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339975" y="616585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/>
              <a:t>النهاية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2557463" y="4435475"/>
            <a:ext cx="2873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/>
      <p:bldP spid="3" grpId="0" build="p"/>
      <p:bldP spid="5" grpId="0"/>
      <p:bldP spid="6" grpId="0"/>
      <p:bldP spid="7" grpId="0"/>
      <p:bldP spid="8" grpId="0"/>
      <p:bldP spid="10" grpId="0"/>
      <p:bldP spid="11" grpId="0"/>
      <p:bldP spid="13" grpId="0" animBg="1"/>
      <p:bldP spid="14" grpId="0"/>
      <p:bldP spid="23" grpId="0" animBg="1"/>
      <p:bldP spid="24" grpId="0"/>
      <p:bldP spid="30" grpId="0" animBg="1"/>
      <p:bldP spid="46" grpId="0" animBg="1"/>
      <p:bldP spid="48" grpId="0" animBg="1"/>
      <p:bldP spid="49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smtClean="0"/>
              <a:t>سؤال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ar-SA" dirty="0" smtClean="0"/>
              <a:t>اكتبي الخوارزمية ومن ثم المخطط الانسيابي لايجاد جذور معادلة تربيعية </a:t>
            </a:r>
          </a:p>
          <a:p>
            <a:pPr>
              <a:buFont typeface="Wingdings 2" pitchFamily="18" charset="2"/>
              <a:buNone/>
              <a:defRPr/>
            </a:pPr>
            <a:r>
              <a:rPr lang="ar-SA" dirty="0" smtClean="0"/>
              <a:t>ص= أس</a:t>
            </a:r>
            <a:r>
              <a:rPr lang="ar-SA" cap="small" dirty="0" smtClean="0"/>
              <a:t>2 + ب س + ج               </a:t>
            </a:r>
            <a:r>
              <a:rPr lang="en-US" cap="small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87450" y="1989138"/>
            <a:ext cx="8229600" cy="1143000"/>
          </a:xfrm>
        </p:spPr>
        <p:txBody>
          <a:bodyPr/>
          <a:lstStyle/>
          <a:p>
            <a:pPr algn="ctr" eaLnBrk="1" hangingPunct="1"/>
            <a:r>
              <a:rPr lang="ar-SA" sz="6600" b="1" smtClean="0"/>
              <a:t>الوحدة الاولى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-252413" y="3284538"/>
            <a:ext cx="8229601" cy="266541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ar-SA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ar-SA" sz="4000" b="1" dirty="0" smtClean="0">
                <a:solidFill>
                  <a:schemeClr val="accent2">
                    <a:lumMod val="50000"/>
                  </a:schemeClr>
                </a:solidFill>
              </a:rPr>
              <a:t>الخوارزميات وبرمجة الحاسوب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Alternate Process 19"/>
          <p:cNvSpPr/>
          <p:nvPr/>
        </p:nvSpPr>
        <p:spPr>
          <a:xfrm>
            <a:off x="1763713" y="3429000"/>
            <a:ext cx="2087562" cy="576263"/>
          </a:xfrm>
          <a:prstGeom prst="flowChartAlternateProcess">
            <a:avLst/>
          </a:prstGeom>
          <a:solidFill>
            <a:schemeClr val="bg1"/>
          </a:solidFill>
          <a:ln cmpd="sng"/>
          <a:effectLst>
            <a:outerShdw blurRad="50800" dist="38100" dir="10800000" algn="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051050" y="3500438"/>
            <a:ext cx="1728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>
                <a:solidFill>
                  <a:srgbClr val="FF0000"/>
                </a:solidFill>
              </a:rPr>
              <a:t>مكونات برمجية</a:t>
            </a:r>
          </a:p>
        </p:txBody>
      </p:sp>
      <p:sp>
        <p:nvSpPr>
          <p:cNvPr id="19" name="Flowchart: Alternate Process 18"/>
          <p:cNvSpPr/>
          <p:nvPr/>
        </p:nvSpPr>
        <p:spPr>
          <a:xfrm>
            <a:off x="5292725" y="3429000"/>
            <a:ext cx="2087563" cy="576263"/>
          </a:xfrm>
          <a:prstGeom prst="flowChartAlternateProcess">
            <a:avLst/>
          </a:prstGeom>
          <a:solidFill>
            <a:schemeClr val="bg1"/>
          </a:solidFill>
          <a:ln cmpd="sng"/>
          <a:effectLst>
            <a:outerShdw blurRad="50800" dist="38100" dir="10800000" algn="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3419475" y="2133600"/>
            <a:ext cx="2665413" cy="574675"/>
          </a:xfrm>
          <a:prstGeom prst="flowChartAlternateProcess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0113" y="2133600"/>
            <a:ext cx="77041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ar-SA" sz="2800" b="1">
                <a:solidFill>
                  <a:srgbClr val="FF0000"/>
                </a:solidFill>
              </a:rPr>
              <a:t>مكونات الحاسوب</a:t>
            </a:r>
          </a:p>
          <a:p>
            <a:pPr algn="ctr">
              <a:buFont typeface="Arial" charset="0"/>
              <a:buNone/>
            </a:pPr>
            <a:endParaRPr lang="ar-SA" sz="2800">
              <a:solidFill>
                <a:srgbClr val="FF0000"/>
              </a:solidFill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r" eaLnBrk="1" hangingPunct="1"/>
            <a:r>
              <a:rPr lang="ar-SA" b="1" smtClean="0"/>
              <a:t>الحاسوب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863600"/>
          </a:xfrm>
        </p:spPr>
        <p:txBody>
          <a:bodyPr rtlCol="1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dirty="0" smtClean="0">
                <a:ea typeface="+mn-ea"/>
              </a:rPr>
              <a:t>هو عبارة عن جهاز يستطيع القيام بعدد محدود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ar-SA" dirty="0" smtClean="0">
                <a:ea typeface="+mn-ea"/>
              </a:rPr>
              <a:t>من العمليات الحسابية والمنطقية</a:t>
            </a:r>
          </a:p>
        </p:txBody>
      </p:sp>
      <p:pic>
        <p:nvPicPr>
          <p:cNvPr id="5" name="Picture 10" descr="jt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923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180px-Personal_computer%2C_exploded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4437063"/>
            <a:ext cx="2303462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Curved Connector 13"/>
          <p:cNvCxnSpPr/>
          <p:nvPr/>
        </p:nvCxnSpPr>
        <p:spPr>
          <a:xfrm>
            <a:off x="4859338" y="2708275"/>
            <a:ext cx="1296987" cy="5762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 flipV="1">
            <a:off x="3635375" y="2708275"/>
            <a:ext cx="1223963" cy="5762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08625" y="3500438"/>
            <a:ext cx="1655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>
                <a:solidFill>
                  <a:srgbClr val="FF0000"/>
                </a:solidFill>
              </a:rPr>
              <a:t>مكونات مادية</a:t>
            </a:r>
          </a:p>
        </p:txBody>
      </p:sp>
      <p:pic>
        <p:nvPicPr>
          <p:cNvPr id="9231" name="Picture 15" descr="http://t0.gstatic.com/images?q=tbn:ANd9GcTOc6DigxyTvSrmzK62OvVG455Yz8hkPWddbj6fOr1rAvRt4jd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8888" y="4437063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  <p:bldP spid="22" grpId="0" autoUpdateAnimBg="0"/>
      <p:bldP spid="19" grpId="0" animBg="1" autoUpdateAnimBg="0"/>
      <p:bldP spid="12" grpId="0" animBg="1" autoUpdateAnimBg="0"/>
      <p:bldP spid="4" grpId="0" autoUpdateAnimBg="0"/>
      <p:bldP spid="6146" grpId="0" autoUpdateAnimBg="0"/>
      <p:bldP spid="6147" grpId="0" build="p" autoUpdateAnimBg="0"/>
      <p:bldP spid="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1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عملية تغذية الحاسوب بالخطوات الدقيقة والتفصيلية بلغة يفهمها الحاسوب  والتي توصلنا الى حل مسالة معينة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175"/>
            <a:ext cx="7931150" cy="720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ar-SA" smtClean="0"/>
              <a:t>متى تكون البرمجة مفيدة ؟؟؟؟؟؟؟؟؟؟</a:t>
            </a:r>
          </a:p>
          <a:p>
            <a:pPr eaLnBrk="1" hangingPunct="1">
              <a:buFont typeface="Arial" charset="0"/>
              <a:buNone/>
            </a:pPr>
            <a:endParaRPr lang="ar-SA" smtClean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547813" y="3716338"/>
            <a:ext cx="669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     ****** </a:t>
            </a:r>
            <a:r>
              <a:rPr lang="ar-SA" sz="2400">
                <a:solidFill>
                  <a:srgbClr val="0070C0"/>
                </a:solidFill>
              </a:rPr>
              <a:t>في الحالات التي تعرف فيها بالضبط كيف تحل المسالة</a:t>
            </a:r>
          </a:p>
        </p:txBody>
      </p:sp>
      <p:sp>
        <p:nvSpPr>
          <p:cNvPr id="5" name="Explosion 1 4"/>
          <p:cNvSpPr/>
          <p:nvPr/>
        </p:nvSpPr>
        <p:spPr>
          <a:xfrm>
            <a:off x="3203575" y="0"/>
            <a:ext cx="2592388" cy="1268413"/>
          </a:xfrm>
          <a:prstGeom prst="irregularSeal1">
            <a:avLst/>
          </a:prstGeom>
          <a:solidFill>
            <a:schemeClr val="tx2">
              <a:lumMod val="40000"/>
              <a:lumOff val="60000"/>
            </a:schemeClr>
          </a:solidFill>
          <a:ln w="34925" cmpd="sng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2500" y="333375"/>
            <a:ext cx="1511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200" b="1"/>
              <a:t>البرمجة</a:t>
            </a:r>
            <a:endParaRPr lang="ar-SA" sz="2400" b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35825" y="4076700"/>
            <a:ext cx="1728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600" b="1">
                <a:solidFill>
                  <a:srgbClr val="FF0000"/>
                </a:solidFill>
              </a:rPr>
              <a:t>مثال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116013" y="4724400"/>
            <a:ext cx="7343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 </a:t>
            </a:r>
            <a:r>
              <a:rPr lang="ar-SA" sz="2800"/>
              <a:t>ايجاد مربع الاعداد الصحيحة المحصورة بين 1-100</a:t>
            </a:r>
            <a:r>
              <a:rPr lang="ar-SA" sz="200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4388" y="5084763"/>
            <a:ext cx="1728787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سؤال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403350" y="5805488"/>
            <a:ext cx="73453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 </a:t>
            </a:r>
            <a:r>
              <a:rPr lang="ar-SA" sz="2800"/>
              <a:t>عللي استخدام الحاسوب مفيد ؟؟ </a:t>
            </a:r>
            <a:endParaRPr lang="ar-SA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196" grpId="0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575" y="2781300"/>
            <a:ext cx="4619625" cy="604838"/>
          </a:xfrm>
        </p:spPr>
        <p:txBody>
          <a:bodyPr/>
          <a:lstStyle/>
          <a:p>
            <a:pPr eaLnBrk="1" hangingPunct="1"/>
            <a:r>
              <a:rPr lang="ar-SA" sz="2400" b="1" smtClean="0"/>
              <a:t>اللغات الدنيا (</a:t>
            </a:r>
            <a:r>
              <a:rPr lang="ar-SA" sz="2000" b="1" smtClean="0"/>
              <a:t>المستوى المنخفض</a:t>
            </a:r>
            <a:r>
              <a:rPr lang="ar-SA" sz="2400" b="1" smtClean="0"/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ar-SA" sz="2400" b="1" smtClean="0"/>
          </a:p>
        </p:txBody>
      </p:sp>
      <p:sp>
        <p:nvSpPr>
          <p:cNvPr id="4" name="Explosion 1 3"/>
          <p:cNvSpPr/>
          <p:nvPr/>
        </p:nvSpPr>
        <p:spPr>
          <a:xfrm>
            <a:off x="3203575" y="0"/>
            <a:ext cx="2592388" cy="1484313"/>
          </a:xfrm>
          <a:prstGeom prst="irregularSeal1">
            <a:avLst/>
          </a:prstGeom>
          <a:solidFill>
            <a:schemeClr val="tx2">
              <a:lumMod val="40000"/>
              <a:lumOff val="60000"/>
            </a:schemeClr>
          </a:solidFill>
          <a:ln w="34925" cmpd="sng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6600" y="476250"/>
            <a:ext cx="201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800" b="1"/>
              <a:t>لغات البرمجة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4300" y="3860800"/>
            <a:ext cx="3887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 sz="2400" b="1"/>
              <a:t>   اللغات العليا (</a:t>
            </a:r>
            <a:r>
              <a:rPr lang="ar-SA" sz="2000" b="1"/>
              <a:t>المستوى العالي</a:t>
            </a:r>
            <a:r>
              <a:rPr lang="ar-SA" sz="2400" b="1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750" y="1700213"/>
            <a:ext cx="8208963" cy="4619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sz="2400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لغات البرمجة </a:t>
            </a:r>
            <a:r>
              <a:rPr lang="ar-SA" sz="2000" b="1" dirty="0">
                <a:latin typeface="Arial" pitchFamily="34" charset="0"/>
                <a:cs typeface="Arial" pitchFamily="34" charset="0"/>
              </a:rPr>
              <a:t>:هي اللغات التي يمكن استخدامها لايصال الاوامر للحاسوب وتقسم الى </a:t>
            </a:r>
            <a:r>
              <a:rPr lang="ar-SA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r" eaLnBrk="1" hangingPunct="1"/>
            <a:r>
              <a:rPr lang="ar-SA" sz="3200" b="1" smtClean="0"/>
              <a:t>اللغات الدنيا ( </a:t>
            </a:r>
            <a:r>
              <a:rPr lang="ar-SA" sz="2800" b="1" smtClean="0"/>
              <a:t>المستوى المنخفض</a:t>
            </a:r>
            <a:r>
              <a:rPr lang="ar-SA" sz="3200" b="1" smtClean="0"/>
              <a:t>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8964613" cy="1295400"/>
          </a:xfrm>
        </p:spPr>
        <p:txBody>
          <a:bodyPr/>
          <a:lstStyle/>
          <a:p>
            <a:pPr eaLnBrk="1" hangingPunct="1"/>
            <a:r>
              <a:rPr lang="ar-SA" u="sng" smtClean="0"/>
              <a:t>لغة الآلة (</a:t>
            </a:r>
            <a:r>
              <a:rPr lang="en-US" u="sng" smtClean="0">
                <a:cs typeface="Majalla UI"/>
              </a:rPr>
              <a:t>Machine Language</a:t>
            </a:r>
            <a:r>
              <a:rPr lang="ar-SA" u="sng" smtClean="0"/>
              <a:t> ): </a:t>
            </a:r>
            <a:r>
              <a:rPr lang="ar-SA" smtClean="0"/>
              <a:t>في هذه اللغة تكون الاوامر على شكل مجموعة من الأرقام الثنائية (0,1) .</a:t>
            </a:r>
          </a:p>
          <a:p>
            <a:pPr eaLnBrk="1" hangingPunct="1">
              <a:buFont typeface="Wingdings 2" pitchFamily="18" charset="2"/>
              <a:buNone/>
            </a:pPr>
            <a:endParaRPr lang="ar-SA" smtClean="0"/>
          </a:p>
        </p:txBody>
      </p:sp>
      <p:sp>
        <p:nvSpPr>
          <p:cNvPr id="6" name="Rectangle 5"/>
          <p:cNvSpPr/>
          <p:nvPr/>
        </p:nvSpPr>
        <p:spPr>
          <a:xfrm>
            <a:off x="2987675" y="3429000"/>
            <a:ext cx="57959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عيوبها: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 يصعب على الانسان فهمها وتذكرها 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 البرمجة بلغة الالة عملية صعبة</a:t>
            </a:r>
            <a:r>
              <a:rPr lang="ar-SA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1775" y="2636838"/>
            <a:ext cx="6084888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مميزاتها: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ar-SA" sz="2400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سريعة التنفيذ بحيث ينفذ الحاسوب اوامرها مباشرة 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885113" y="4724400"/>
            <a:ext cx="898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800" b="1">
                <a:solidFill>
                  <a:srgbClr val="FF0000"/>
                </a:solidFill>
              </a:rPr>
              <a:t>مثال</a:t>
            </a:r>
            <a:endParaRPr lang="ar-SA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24075" y="4797425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لجمع الرقمين  5 و 4  باستعمال لغة الالة , نستخدم الأوامر الآتية: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00113" y="5516563"/>
            <a:ext cx="792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101100000000</a:t>
            </a:r>
            <a:r>
              <a:rPr lang="en-US">
                <a:solidFill>
                  <a:srgbClr val="FF0000"/>
                </a:solidFill>
              </a:rPr>
              <a:t>0101</a:t>
            </a:r>
            <a:r>
              <a:rPr lang="en-US"/>
              <a:t> </a:t>
            </a:r>
            <a:r>
              <a:rPr lang="ar-SA"/>
              <a:t> : ادخال الرقم  </a:t>
            </a:r>
            <a:r>
              <a:rPr lang="en-US"/>
              <a:t>5</a:t>
            </a:r>
            <a:r>
              <a:rPr lang="ar-SA"/>
              <a:t>  في المكان الاول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00113" y="5949950"/>
            <a:ext cx="7920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101100110000</a:t>
            </a:r>
            <a:r>
              <a:rPr lang="en-US">
                <a:solidFill>
                  <a:srgbClr val="00B050"/>
                </a:solidFill>
              </a:rPr>
              <a:t>0100</a:t>
            </a:r>
            <a:r>
              <a:rPr lang="en-US"/>
              <a:t> </a:t>
            </a:r>
            <a:r>
              <a:rPr lang="ar-SA"/>
              <a:t> : ادخال الرقم  </a:t>
            </a:r>
            <a:r>
              <a:rPr lang="en-US"/>
              <a:t>4</a:t>
            </a:r>
            <a:r>
              <a:rPr lang="ar-SA"/>
              <a:t>  في المكان الاول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00113" y="6308725"/>
            <a:ext cx="792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0000000011011000 </a:t>
            </a:r>
            <a:r>
              <a:rPr lang="ar-SA"/>
              <a:t> : جمع الرقمين , والنتيجة توضع في المكان الاول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eaLnBrk="1" hangingPunct="1"/>
            <a:r>
              <a:rPr lang="ar-SA" smtClean="0"/>
              <a:t> لغة التجميع ( </a:t>
            </a:r>
            <a:r>
              <a:rPr lang="en-US" smtClean="0">
                <a:cs typeface="Majalla UI"/>
              </a:rPr>
              <a:t>Assembly language</a:t>
            </a:r>
            <a:r>
              <a:rPr lang="ar-SA" smtClean="0"/>
              <a:t> ): هي لغة تستخدم مقاطع من الاحرف الابجدية ذات دلالة بدلا من الارقام في البرمجة.</a:t>
            </a:r>
          </a:p>
          <a:p>
            <a:pPr eaLnBrk="1" hangingPunct="1">
              <a:buFont typeface="Wingdings 2" pitchFamily="18" charset="2"/>
              <a:buNone/>
            </a:pPr>
            <a:endParaRPr lang="ar-SA" smtClean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627313" y="45085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JO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101013" y="3213100"/>
            <a:ext cx="898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800" b="1">
                <a:solidFill>
                  <a:srgbClr val="FF0000"/>
                </a:solidFill>
              </a:rPr>
              <a:t>مثال</a:t>
            </a:r>
            <a:endParaRPr lang="ar-SA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39975" y="3284538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لجمع الرقمين  5 و 4  باستعمال لغة التجميع , نستخدم الأوامر الآتية: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4005263"/>
            <a:ext cx="952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076700"/>
            <a:ext cx="21907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4437063"/>
            <a:ext cx="1047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4388" y="4797425"/>
            <a:ext cx="1143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43213" y="4797425"/>
            <a:ext cx="4124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4437063"/>
            <a:ext cx="2295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24750" y="5157788"/>
            <a:ext cx="1295400" cy="4603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ملاحظة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03350" y="6021388"/>
            <a:ext cx="7345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/>
              <a:t> البرامج المكتوبة بلغات البرمجة الدنيا تكون عادة سريعة التنفيذ مقارنة بتلك المكتوبة باللغات العليا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924300" y="5516563"/>
            <a:ext cx="4751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/>
              <a:t> المكونات المادية للحاسوب تنفذ بلغة الالة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9750" y="333375"/>
            <a:ext cx="82296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اللغات العليا ( </a:t>
            </a:r>
            <a:r>
              <a:rPr lang="ar-S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المستوى العالي</a:t>
            </a:r>
            <a:r>
              <a:rPr lang="ar-SA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9890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smtClean="0"/>
              <a:t> لغات يسهل التعامل معها لقربها من لغة الانسان , تختصر خطوات البرمجة, فتسهل مهمة المبرمج .</a:t>
            </a:r>
          </a:p>
          <a:p>
            <a:pPr eaLnBrk="1" hangingPunct="1">
              <a:buFont typeface="Wingdings 2" pitchFamily="18" charset="2"/>
              <a:buNone/>
            </a:pPr>
            <a:endParaRPr lang="ar-SA" smtClean="0"/>
          </a:p>
        </p:txBody>
      </p:sp>
      <p:sp>
        <p:nvSpPr>
          <p:cNvPr id="7" name="TextBox 6"/>
          <p:cNvSpPr txBox="1"/>
          <p:nvPr/>
        </p:nvSpPr>
        <p:spPr>
          <a:xfrm>
            <a:off x="4356100" y="2852738"/>
            <a:ext cx="4176713" cy="4619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من الامثلة على لغات البرمجةالعليا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5963" y="3429000"/>
            <a:ext cx="302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 sz="2000"/>
              <a:t>لغة الفورتران (</a:t>
            </a:r>
            <a:r>
              <a:rPr lang="en-US" sz="2000"/>
              <a:t>FORTRAN</a:t>
            </a:r>
            <a:r>
              <a:rPr lang="ar-SA" sz="2000"/>
              <a:t> 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24525" y="3860800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 sz="2000"/>
              <a:t>لغة باسكال (</a:t>
            </a:r>
            <a:r>
              <a:rPr lang="en-US" sz="2000"/>
              <a:t>PASCAL</a:t>
            </a:r>
            <a:r>
              <a:rPr lang="ar-SA" sz="2000"/>
              <a:t> 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39975" y="3500438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 sz="2000"/>
              <a:t>لغة كوبول (</a:t>
            </a:r>
            <a:r>
              <a:rPr lang="en-US" sz="2000"/>
              <a:t>COBOL</a:t>
            </a:r>
            <a:r>
              <a:rPr lang="ar-SA" sz="2000"/>
              <a:t> 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39975" y="3933825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 sz="2000"/>
              <a:t>لغة سي (</a:t>
            </a:r>
            <a:r>
              <a:rPr lang="en-US" sz="2000"/>
              <a:t>C/c++</a:t>
            </a:r>
            <a:r>
              <a:rPr lang="ar-SA" sz="2000"/>
              <a:t> 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39975" y="4365625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 sz="2000"/>
              <a:t>لغة بيسك (</a:t>
            </a:r>
            <a:r>
              <a:rPr lang="en-US" sz="2000"/>
              <a:t>BASIC</a:t>
            </a:r>
            <a:r>
              <a:rPr lang="ar-SA" sz="2000"/>
              <a:t> 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95963" y="4292600"/>
            <a:ext cx="302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 sz="2000"/>
              <a:t>لغة جافا (</a:t>
            </a:r>
            <a:r>
              <a:rPr lang="en-US" sz="2000"/>
              <a:t>JAVA</a:t>
            </a:r>
            <a:r>
              <a:rPr lang="ar-SA" sz="2000"/>
              <a:t> 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59338" y="4724400"/>
            <a:ext cx="38893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ar-SA" sz="2000"/>
              <a:t>لغة فيجوال بيسك (</a:t>
            </a:r>
            <a:r>
              <a:rPr lang="en-US" sz="2000"/>
              <a:t>Visual Basic</a:t>
            </a:r>
            <a:r>
              <a:rPr lang="ar-SA" sz="2000"/>
              <a:t> 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524750" y="5157788"/>
            <a:ext cx="1368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800" b="1">
                <a:solidFill>
                  <a:srgbClr val="FF0000"/>
                </a:solidFill>
              </a:rPr>
              <a:t>مثال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68538" y="5157788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/>
              <a:t>لجمع الرقمين  5 و 4  باستعمال لغة بيسك , نستخدم الأوامر الآتية: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5589588"/>
            <a:ext cx="2819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5589588"/>
            <a:ext cx="628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6021388"/>
            <a:ext cx="28670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6021388"/>
            <a:ext cx="714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35150" y="6419850"/>
            <a:ext cx="4000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00788" y="6381750"/>
            <a:ext cx="790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463" y="1484313"/>
            <a:ext cx="2089150" cy="5762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ar-SA" smtClean="0"/>
              <a:t>1- </a:t>
            </a:r>
            <a:r>
              <a:rPr lang="ar-SA" sz="2200" b="1" smtClean="0"/>
              <a:t>تعريف المسألة</a:t>
            </a:r>
            <a:endParaRPr lang="ar-SA" b="1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750" y="333375"/>
            <a:ext cx="82296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خطوات حل مسألة  باستخدام الحاسوب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20713"/>
            <a:ext cx="9715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125538"/>
            <a:ext cx="685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1412875"/>
            <a:ext cx="14859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1844675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2349500"/>
            <a:ext cx="1466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03350" y="2781300"/>
            <a:ext cx="2476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213" y="3357563"/>
            <a:ext cx="1504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03350" y="3789363"/>
            <a:ext cx="1905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4213" y="4292600"/>
            <a:ext cx="1333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03350" y="4724400"/>
            <a:ext cx="1905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42988" y="5300663"/>
            <a:ext cx="9048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79613" y="5732463"/>
            <a:ext cx="2476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4213" y="5732463"/>
            <a:ext cx="304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92275" y="6372225"/>
            <a:ext cx="8858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410325"/>
            <a:ext cx="9620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50825" y="3141663"/>
            <a:ext cx="2000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95288" y="3141663"/>
            <a:ext cx="8001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79613" y="5445125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6" name="Picture 20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55650" y="5445125"/>
            <a:ext cx="1809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059113" y="3141663"/>
            <a:ext cx="5148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:استخدام المخطط الانسيابي (</a:t>
            </a:r>
            <a:r>
              <a:rPr lang="en-US"/>
              <a:t>Flowchart</a:t>
            </a:r>
            <a:r>
              <a:rPr lang="ar-SA"/>
              <a:t> ) لتمثيل الخوارزمية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411413" y="1916113"/>
            <a:ext cx="58689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: تحليل  النتائج المطلوبة , ومراجعة البيانات ,وتحديد خطوات معالجة البيانات للوصول للحل النهائي 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867400" y="2636838"/>
            <a:ext cx="3060700" cy="576262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ar-SA" sz="2000" dirty="0">
                <a:latin typeface="+mn-lt"/>
                <a:cs typeface="+mn-cs"/>
              </a:rPr>
              <a:t>2</a:t>
            </a:r>
            <a:r>
              <a:rPr lang="ar-SA" sz="2000" b="1" dirty="0">
                <a:latin typeface="+mn-lt"/>
                <a:cs typeface="+mn-cs"/>
              </a:rPr>
              <a:t>- تصميم الانسياب المنطقي للحل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419475" y="3573463"/>
            <a:ext cx="5580063" cy="576262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ar-SA" sz="2000" dirty="0">
                <a:latin typeface="+mn-lt"/>
                <a:cs typeface="+mn-cs"/>
              </a:rPr>
              <a:t>3</a:t>
            </a:r>
            <a:r>
              <a:rPr lang="ar-SA" sz="2000" b="1" dirty="0">
                <a:latin typeface="+mn-lt"/>
                <a:cs typeface="+mn-cs"/>
              </a:rPr>
              <a:t>- ترجمة الخوارزمية الى احدى لغات البرمجة (ترميزها)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11413" y="4076700"/>
            <a:ext cx="5905500" cy="431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ar-SA" dirty="0">
                <a:latin typeface="Arial" pitchFamily="34" charset="0"/>
                <a:cs typeface="Arial" pitchFamily="34" charset="0"/>
              </a:rPr>
              <a:t>: وهذا ما يعرف بالبرنامج والشخص الذي يقوم بهذه الخطوة يدعى </a:t>
            </a:r>
            <a:r>
              <a:rPr lang="ar-SA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بالمبرمج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859338" y="5013325"/>
            <a:ext cx="342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: باستخدام المبرمجات  ( </a:t>
            </a:r>
            <a:r>
              <a:rPr lang="en-US"/>
              <a:t>Compilers</a:t>
            </a:r>
            <a:r>
              <a:rPr lang="ar-SA"/>
              <a:t> ) .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859338" y="4508500"/>
            <a:ext cx="4068762" cy="5762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ar-SA" sz="2000" dirty="0">
                <a:latin typeface="+mn-lt"/>
                <a:cs typeface="+mn-cs"/>
              </a:rPr>
              <a:t>4</a:t>
            </a:r>
            <a:r>
              <a:rPr lang="ar-SA" sz="2000" b="1" dirty="0">
                <a:latin typeface="+mn-lt"/>
                <a:cs typeface="+mn-cs"/>
              </a:rPr>
              <a:t>- ترجمة البرنامج إلى لغة الآلة في الحاسوب 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140200" y="5445125"/>
            <a:ext cx="4787900" cy="5762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ar-SA" sz="2200" dirty="0">
                <a:latin typeface="+mn-lt"/>
                <a:cs typeface="+mn-cs"/>
              </a:rPr>
              <a:t>5</a:t>
            </a:r>
            <a:r>
              <a:rPr lang="ar-SA" sz="2200" b="1" dirty="0">
                <a:latin typeface="+mn-lt"/>
                <a:cs typeface="+mn-cs"/>
              </a:rPr>
              <a:t>- التأكد من عمل البرنامج بالشكل الصحيح  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2555875" y="5949950"/>
            <a:ext cx="5940425" cy="574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ar-SA" dirty="0">
                <a:latin typeface="Arial" pitchFamily="34" charset="0"/>
                <a:cs typeface="Arial" pitchFamily="34" charset="0"/>
              </a:rPr>
              <a:t>دراسة النتائج على عينة من البيانات المختارة ,لتعديله في حالة اكتشاف اخطاء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916238" y="6281738"/>
            <a:ext cx="5976937" cy="5762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ar-SA" dirty="0">
                <a:latin typeface="Arial" pitchFamily="34" charset="0"/>
                <a:cs typeface="Arial" pitchFamily="34" charset="0"/>
              </a:rPr>
              <a:t>**** </a:t>
            </a:r>
            <a:r>
              <a:rPr lang="ar-SA" sz="24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محلل النظم  </a:t>
            </a:r>
            <a:r>
              <a:rPr lang="ar-SA" dirty="0">
                <a:latin typeface="Arial" pitchFamily="34" charset="0"/>
                <a:cs typeface="Arial" pitchFamily="34" charset="0"/>
              </a:rPr>
              <a:t>: هو الشخص الذي يعرف المسألة ويصمم المخطط الانسيابي.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2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2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1" dur="2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6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1013</TotalTime>
  <Words>712</Words>
  <Application>Microsoft Office PowerPoint</Application>
  <PresentationFormat>On-screen Show (4:3)</PresentationFormat>
  <Paragraphs>150</Paragraphs>
  <Slides>17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قالب التصميم</vt:lpstr>
      </vt:variant>
      <vt:variant>
        <vt:i4>4</vt:i4>
      </vt:variant>
      <vt:variant>
        <vt:lpstr>عناوين الشرائح</vt:lpstr>
      </vt:variant>
      <vt:variant>
        <vt:i4>17</vt:i4>
      </vt:variant>
    </vt:vector>
  </HeadingPairs>
  <TitlesOfParts>
    <vt:vector size="28" baseType="lpstr">
      <vt:lpstr>Arial</vt:lpstr>
      <vt:lpstr>Calibri</vt:lpstr>
      <vt:lpstr>Traditional Arabic</vt:lpstr>
      <vt:lpstr>Constantia</vt:lpstr>
      <vt:lpstr>Majalla UI</vt:lpstr>
      <vt:lpstr>Wingdings 2</vt:lpstr>
      <vt:lpstr>DecoType Naskh</vt:lpstr>
      <vt:lpstr>Flow</vt:lpstr>
      <vt:lpstr>1_Flow</vt:lpstr>
      <vt:lpstr>2_Flow</vt:lpstr>
      <vt:lpstr>3_Flow</vt:lpstr>
      <vt:lpstr>الشريحة 1</vt:lpstr>
      <vt:lpstr>الوحدة الاولى</vt:lpstr>
      <vt:lpstr>الحاسوب</vt:lpstr>
      <vt:lpstr> عملية تغذية الحاسوب بالخطوات الدقيقة والتفصيلية بلغة يفهمها الحاسوب  والتي توصلنا الى حل مسالة معينة</vt:lpstr>
      <vt:lpstr>الشريحة 5</vt:lpstr>
      <vt:lpstr>اللغات الدنيا ( المستوى المنخفض):</vt:lpstr>
      <vt:lpstr>الشريحة 7</vt:lpstr>
      <vt:lpstr>الشريحة 8</vt:lpstr>
      <vt:lpstr>الشريحة 9</vt:lpstr>
      <vt:lpstr>الخوارزمية </vt:lpstr>
      <vt:lpstr>أمثلة على الخوارزميات</vt:lpstr>
      <vt:lpstr>أمثلة على الخوارزميات</vt:lpstr>
      <vt:lpstr>المخطط الانسيابي ( Flowchart )</vt:lpstr>
      <vt:lpstr>امثلة على المخطط الانسيابي :-</vt:lpstr>
      <vt:lpstr>امثلة على المخطط الانسيابي :-</vt:lpstr>
      <vt:lpstr>امثلة على المخطط الانسيابي :-</vt:lpstr>
      <vt:lpstr>سؤال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التكنولوجيا</dc:title>
  <dc:creator>ali</dc:creator>
  <cp:lastModifiedBy>muayyad</cp:lastModifiedBy>
  <cp:revision>103</cp:revision>
  <dcterms:created xsi:type="dcterms:W3CDTF">2011-03-19T19:16:28Z</dcterms:created>
  <dcterms:modified xsi:type="dcterms:W3CDTF">2011-06-08T17:21:53Z</dcterms:modified>
</cp:coreProperties>
</file>