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OxN8mVbJvu+yC07ggJ1Fw==" hashData="ZJ7bHMyCcxi2y/St4LFcH6131b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51C3C9-1DCA-4FEA-956A-5B875B1D82C9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163C23-94D2-4C14-B41D-ECD27D2CA6B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5/5a/Transistors.agr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ar-SA" sz="8000" dirty="0" smtClean="0"/>
              <a:t>الوحدة الثانية</a:t>
            </a:r>
            <a:endParaRPr lang="ar-S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7854696" cy="1368152"/>
          </a:xfrm>
        </p:spPr>
        <p:txBody>
          <a:bodyPr>
            <a:normAutofit/>
          </a:bodyPr>
          <a:lstStyle/>
          <a:p>
            <a:pPr algn="ctr"/>
            <a:r>
              <a:rPr lang="ar-SA" sz="5400" b="1" dirty="0" smtClean="0">
                <a:solidFill>
                  <a:schemeClr val="accent3">
                    <a:lumMod val="50000"/>
                  </a:schemeClr>
                </a:solidFill>
              </a:rPr>
              <a:t>الالكترونيات</a:t>
            </a:r>
            <a:endParaRPr lang="ar-SA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4338" name="Picture 2" descr="ملف:Transistors.ag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9" y="2708920"/>
            <a:ext cx="3096344" cy="3068960"/>
          </a:xfrm>
          <a:prstGeom prst="rect">
            <a:avLst/>
          </a:prstGeom>
          <a:noFill/>
        </p:spPr>
      </p:pic>
      <p:pic>
        <p:nvPicPr>
          <p:cNvPr id="14340" name="Picture 4" descr="http://t1.gstatic.com/images?q=tbn:ANd9GcSEj9F7Vluiy9vFCxBe_87NBlmkAhi9zvMYX5Wkg_VmH-L-Df8cAM7ShGr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852936"/>
            <a:ext cx="3240360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xplosion 1 8"/>
          <p:cNvSpPr/>
          <p:nvPr/>
        </p:nvSpPr>
        <p:spPr>
          <a:xfrm>
            <a:off x="5148064" y="2204864"/>
            <a:ext cx="3600400" cy="1872208"/>
          </a:xfrm>
          <a:prstGeom prst="irregularSeal1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المجالات التي لعبت فيها الالكترونيات دور مهم </a:t>
            </a:r>
            <a:endParaRPr lang="ar-SA" dirty="0"/>
          </a:p>
        </p:txBody>
      </p:sp>
      <p:sp>
        <p:nvSpPr>
          <p:cNvPr id="5" name="Explosion 1 4"/>
          <p:cNvSpPr/>
          <p:nvPr/>
        </p:nvSpPr>
        <p:spPr>
          <a:xfrm>
            <a:off x="1475656" y="2204864"/>
            <a:ext cx="3600400" cy="1872208"/>
          </a:xfrm>
          <a:prstGeom prst="irregularSeal1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TextBox 5"/>
          <p:cNvSpPr txBox="1"/>
          <p:nvPr/>
        </p:nvSpPr>
        <p:spPr>
          <a:xfrm>
            <a:off x="5796136" y="2924944"/>
            <a:ext cx="2016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50000"/>
                  </a:schemeClr>
                </a:solidFill>
              </a:rPr>
              <a:t>صناعة الحاسوب</a:t>
            </a:r>
            <a:endParaRPr lang="ar-SA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555776" y="4365104"/>
            <a:ext cx="5184576" cy="2160240"/>
          </a:xfrm>
          <a:prstGeom prst="irregularSeal1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TextBox 9"/>
          <p:cNvSpPr txBox="1"/>
          <p:nvPr/>
        </p:nvSpPr>
        <p:spPr>
          <a:xfrm>
            <a:off x="1763688" y="2924944"/>
            <a:ext cx="2016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50000"/>
                  </a:schemeClr>
                </a:solidFill>
              </a:rPr>
              <a:t>الاتصالات</a:t>
            </a:r>
            <a:endParaRPr lang="ar-SA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5229200"/>
            <a:ext cx="26642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50000"/>
                  </a:schemeClr>
                </a:solidFill>
              </a:rPr>
              <a:t>أنظمة التحكم الإلكترونية</a:t>
            </a:r>
            <a:endParaRPr lang="ar-SA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5" grpId="0" animBg="1"/>
      <p:bldP spid="6" grpId="0"/>
      <p:bldP spid="8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4392"/>
          </a:xfrm>
        </p:spPr>
        <p:txBody>
          <a:bodyPr/>
          <a:lstStyle/>
          <a:p>
            <a:pPr algn="r"/>
            <a:r>
              <a:rPr lang="ar-SA" b="1" dirty="0" smtClean="0"/>
              <a:t>موصلية المواد للتيار الكهربائي</a:t>
            </a:r>
            <a:endParaRPr lang="ar-S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844824"/>
            <a:ext cx="61926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تقسم المواد من حيث موصليتها للتيار الكهربائي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2492896"/>
            <a:ext cx="16561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مواد موصلة </a:t>
            </a:r>
            <a:endParaRPr lang="ar-SA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2492896"/>
            <a:ext cx="23762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مواد عازلة</a:t>
            </a:r>
            <a:endParaRPr lang="ar-SA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564904"/>
            <a:ext cx="2304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مواد شبه موصلة</a:t>
            </a:r>
            <a:endParaRPr lang="ar-SA" sz="2800" b="1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5184068" y="4401108"/>
            <a:ext cx="2664296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015716" y="4401108"/>
            <a:ext cx="2664296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Picture 8" descr="http://t2.gstatic.com/images?q=tbn:ANd9GcRZ1QUm4Dt9ih2D1i-KDKdUkb3P6cbz45hzvEgdPCNVEUSemEmsszRq_OY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301208"/>
            <a:ext cx="1266825" cy="1276351"/>
          </a:xfrm>
          <a:prstGeom prst="rect">
            <a:avLst/>
          </a:prstGeom>
          <a:noFill/>
        </p:spPr>
      </p:pic>
      <p:pic>
        <p:nvPicPr>
          <p:cNvPr id="16394" name="Picture 10" descr="http://t2.gstatic.com/images?q=tbn:ANd9GcT_-LyIVOUhG50iZfIrmQcHyonRRbLGdgvoicshlqn5whUycfeo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284984"/>
            <a:ext cx="1584176" cy="1495054"/>
          </a:xfrm>
          <a:prstGeom prst="rect">
            <a:avLst/>
          </a:prstGeom>
          <a:noFill/>
        </p:spPr>
      </p:pic>
      <p:pic>
        <p:nvPicPr>
          <p:cNvPr id="16396" name="Picture 12" descr="http://t3.gstatic.com/images?q=tbn:ANd9GcQVBS9S0NKPFUJvcWGIqUtbnmQLoFWWdNUyVMVvZT8lL_Zu8MOqo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5" y="3284984"/>
            <a:ext cx="1656184" cy="1584176"/>
          </a:xfrm>
          <a:prstGeom prst="rect">
            <a:avLst/>
          </a:prstGeom>
          <a:noFill/>
        </p:spPr>
      </p:pic>
      <p:pic>
        <p:nvPicPr>
          <p:cNvPr id="16398" name="Picture 14" descr="http://hces-thai.com/images/rubber/rubber-band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013176"/>
            <a:ext cx="1584176" cy="1628800"/>
          </a:xfrm>
          <a:prstGeom prst="rect">
            <a:avLst/>
          </a:prstGeom>
          <a:noFill/>
        </p:spPr>
      </p:pic>
      <p:pic>
        <p:nvPicPr>
          <p:cNvPr id="16400" name="Picture 16" descr="http://t0.gstatic.com/images?q=tbn:ANd9GcSk43gyCAoHlmvBNt8Hmbow6Tm2qCT7vxupuIHq5N1TMbP4PcQ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645024"/>
            <a:ext cx="2160239" cy="214312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8100392" y="3861048"/>
            <a:ext cx="7555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ذهب </a:t>
            </a:r>
            <a:endParaRPr lang="ar-SA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956376" y="5877272"/>
            <a:ext cx="97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نحاس </a:t>
            </a:r>
            <a:endParaRPr lang="ar-SA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36096" y="4077072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خشب </a:t>
            </a:r>
            <a:endParaRPr lang="ar-SA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436096" y="5589240"/>
            <a:ext cx="72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مطاط </a:t>
            </a:r>
            <a:endParaRPr lang="ar-SA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7544" y="6021288"/>
            <a:ext cx="16561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رقاقة كربون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4392"/>
          </a:xfrm>
        </p:spPr>
        <p:txBody>
          <a:bodyPr>
            <a:noAutofit/>
          </a:bodyPr>
          <a:lstStyle/>
          <a:p>
            <a:pPr algn="r"/>
            <a:r>
              <a:rPr lang="ar-SA" sz="3200" b="1" dirty="0" smtClean="0"/>
              <a:t>ما الذي يجعل المواد موصلة او عازلة وما الذي يميز المواد شبه العازلة</a:t>
            </a:r>
            <a:endParaRPr lang="ar-SA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844824"/>
            <a:ext cx="6192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عدد الكترونات </a:t>
            </a:r>
            <a:r>
              <a:rPr lang="ar-SA" sz="2000" b="1" u="sng" dirty="0" smtClean="0">
                <a:solidFill>
                  <a:schemeClr val="bg2">
                    <a:lumMod val="25000"/>
                  </a:schemeClr>
                </a:solidFill>
              </a:rPr>
              <a:t>المدار الاخير </a:t>
            </a:r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هو الذي يحدد ما اذا كانت المواد موصلة او عازلة او شبه موصلة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2492896"/>
            <a:ext cx="16561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مواد موصلة </a:t>
            </a:r>
            <a:endParaRPr lang="ar-SA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2492896"/>
            <a:ext cx="23762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مواد عازلة</a:t>
            </a:r>
            <a:endParaRPr lang="ar-SA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564904"/>
            <a:ext cx="2304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مواد شبه موصلة</a:t>
            </a:r>
            <a:endParaRPr lang="ar-SA" sz="2800" b="1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5184068" y="4401108"/>
            <a:ext cx="2664296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015716" y="4401108"/>
            <a:ext cx="2664296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32240" y="3068960"/>
            <a:ext cx="21237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عدد الالكترونات 1,2</a:t>
            </a:r>
            <a:endParaRPr lang="ar-SA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91880" y="3140968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 الالكترونات 8 </a:t>
            </a:r>
            <a:endParaRPr lang="ar-SA" sz="24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3056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573016"/>
            <a:ext cx="201622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467544" y="3212976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 الالكترونات 4 </a:t>
            </a:r>
            <a:endParaRPr lang="ar-SA" sz="2400" b="1" dirty="0"/>
          </a:p>
        </p:txBody>
      </p:sp>
      <p:pic>
        <p:nvPicPr>
          <p:cNvPr id="25" name="Picture 4" descr="http://t0.gstatic.com/images?q=tbn:ANd9GcQ52ka8bpPGJUW8lzKpJBesgRpFF-dEvP38YGJIzXPqIca5aSh7w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077072"/>
            <a:ext cx="2304256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9" grpId="0"/>
      <p:bldP spid="21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البلورة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61472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هي شبكة من الذرات ترتبط مع بعضها بروابط تشاركية بحيث ترتبط كل ذرة باربع ذرات مجاورة لها حتى تكمل عدد الكترونات مستواها الاخير ثمانية.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4437112"/>
            <a:ext cx="2376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بلورة جرمانيم </a:t>
            </a:r>
            <a:r>
              <a:rPr lang="en-US" sz="2400" b="1" dirty="0" err="1" smtClean="0"/>
              <a:t>Ge</a:t>
            </a:r>
            <a:endParaRPr lang="ar-SA" sz="2400" b="1" dirty="0"/>
          </a:p>
        </p:txBody>
      </p:sp>
      <p:sp>
        <p:nvSpPr>
          <p:cNvPr id="5" name="Oval 4"/>
          <p:cNvSpPr/>
          <p:nvPr/>
        </p:nvSpPr>
        <p:spPr>
          <a:xfrm>
            <a:off x="2195736" y="4221088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Oval 5"/>
          <p:cNvSpPr/>
          <p:nvPr/>
        </p:nvSpPr>
        <p:spPr>
          <a:xfrm>
            <a:off x="2627784" y="414908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3131840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2627784" y="508518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Oval 8"/>
          <p:cNvSpPr/>
          <p:nvPr/>
        </p:nvSpPr>
        <p:spPr>
          <a:xfrm>
            <a:off x="2123728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Oval 9"/>
          <p:cNvSpPr/>
          <p:nvPr/>
        </p:nvSpPr>
        <p:spPr>
          <a:xfrm>
            <a:off x="3923928" y="4221088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Oval 10"/>
          <p:cNvSpPr/>
          <p:nvPr/>
        </p:nvSpPr>
        <p:spPr>
          <a:xfrm>
            <a:off x="4355976" y="414908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Oval 11"/>
          <p:cNvSpPr/>
          <p:nvPr/>
        </p:nvSpPr>
        <p:spPr>
          <a:xfrm>
            <a:off x="4860032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Oval 12"/>
          <p:cNvSpPr/>
          <p:nvPr/>
        </p:nvSpPr>
        <p:spPr>
          <a:xfrm>
            <a:off x="4355976" y="508518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Oval 13"/>
          <p:cNvSpPr/>
          <p:nvPr/>
        </p:nvSpPr>
        <p:spPr>
          <a:xfrm>
            <a:off x="3851920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Oval 14"/>
          <p:cNvSpPr/>
          <p:nvPr/>
        </p:nvSpPr>
        <p:spPr>
          <a:xfrm>
            <a:off x="2195736" y="5661248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Oval 15"/>
          <p:cNvSpPr/>
          <p:nvPr/>
        </p:nvSpPr>
        <p:spPr>
          <a:xfrm>
            <a:off x="2627784" y="558924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Oval 16"/>
          <p:cNvSpPr/>
          <p:nvPr/>
        </p:nvSpPr>
        <p:spPr>
          <a:xfrm>
            <a:off x="3131840" y="609329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Oval 17"/>
          <p:cNvSpPr/>
          <p:nvPr/>
        </p:nvSpPr>
        <p:spPr>
          <a:xfrm>
            <a:off x="2627784" y="652534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Oval 18"/>
          <p:cNvSpPr/>
          <p:nvPr/>
        </p:nvSpPr>
        <p:spPr>
          <a:xfrm>
            <a:off x="2123728" y="609329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Oval 19"/>
          <p:cNvSpPr/>
          <p:nvPr/>
        </p:nvSpPr>
        <p:spPr>
          <a:xfrm>
            <a:off x="467544" y="4221088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Oval 20"/>
          <p:cNvSpPr/>
          <p:nvPr/>
        </p:nvSpPr>
        <p:spPr>
          <a:xfrm>
            <a:off x="899592" y="414908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Oval 21"/>
          <p:cNvSpPr/>
          <p:nvPr/>
        </p:nvSpPr>
        <p:spPr>
          <a:xfrm>
            <a:off x="1403648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Oval 22"/>
          <p:cNvSpPr/>
          <p:nvPr/>
        </p:nvSpPr>
        <p:spPr>
          <a:xfrm>
            <a:off x="899592" y="508518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Oval 23"/>
          <p:cNvSpPr/>
          <p:nvPr/>
        </p:nvSpPr>
        <p:spPr>
          <a:xfrm>
            <a:off x="395536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Oval 24"/>
          <p:cNvSpPr/>
          <p:nvPr/>
        </p:nvSpPr>
        <p:spPr>
          <a:xfrm>
            <a:off x="2195736" y="2852936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Oval 25"/>
          <p:cNvSpPr/>
          <p:nvPr/>
        </p:nvSpPr>
        <p:spPr>
          <a:xfrm>
            <a:off x="2627784" y="2780928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Oval 26"/>
          <p:cNvSpPr/>
          <p:nvPr/>
        </p:nvSpPr>
        <p:spPr>
          <a:xfrm>
            <a:off x="3131840" y="328498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Oval 27"/>
          <p:cNvSpPr/>
          <p:nvPr/>
        </p:nvSpPr>
        <p:spPr>
          <a:xfrm>
            <a:off x="2627784" y="371703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Oval 28"/>
          <p:cNvSpPr/>
          <p:nvPr/>
        </p:nvSpPr>
        <p:spPr>
          <a:xfrm>
            <a:off x="2123728" y="328498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TextBox 34"/>
          <p:cNvSpPr txBox="1"/>
          <p:nvPr/>
        </p:nvSpPr>
        <p:spPr>
          <a:xfrm>
            <a:off x="2267744" y="3140968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067944" y="4509120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123728" y="4509120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11560" y="4509120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267744" y="5949280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3059832" y="4581128"/>
            <a:ext cx="1080120" cy="288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Rounded Rectangle 41"/>
          <p:cNvSpPr/>
          <p:nvPr/>
        </p:nvSpPr>
        <p:spPr>
          <a:xfrm>
            <a:off x="2555776" y="3645024"/>
            <a:ext cx="288032" cy="72008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Rounded Rectangle 42"/>
          <p:cNvSpPr/>
          <p:nvPr/>
        </p:nvSpPr>
        <p:spPr>
          <a:xfrm>
            <a:off x="1331640" y="4581128"/>
            <a:ext cx="1008112" cy="288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Rounded Rectangle 43"/>
          <p:cNvSpPr/>
          <p:nvPr/>
        </p:nvSpPr>
        <p:spPr>
          <a:xfrm>
            <a:off x="2555776" y="5013176"/>
            <a:ext cx="288032" cy="7920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TextBox 44"/>
          <p:cNvSpPr txBox="1"/>
          <p:nvPr/>
        </p:nvSpPr>
        <p:spPr>
          <a:xfrm>
            <a:off x="7236296" y="5373216"/>
            <a:ext cx="158417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****ملاحظة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79912" y="6237312"/>
            <a:ext cx="50040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موصلية السليكون  أو الجرمانيوم النقي أقرب الى العازل 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5" grpId="0"/>
      <p:bldP spid="36" grpId="0"/>
      <p:bldP spid="37" grpId="0"/>
      <p:bldP spid="38" grpId="0"/>
      <p:bldP spid="39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تطعيم المواد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61472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التعريف : زيادة موصلية المواد شبه الموصلة باضافة كميات معينة من مواد اخرى.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2996952"/>
            <a:ext cx="28803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50000"/>
                  </a:schemeClr>
                </a:solidFill>
              </a:rPr>
              <a:t>الشريحة السالبة</a:t>
            </a:r>
            <a:endParaRPr lang="ar-S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068960"/>
            <a:ext cx="280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الشريحة الموجبة</a:t>
            </a:r>
            <a:endParaRPr lang="ar-S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3717032"/>
            <a:ext cx="31683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اضافة عنصر من عناصر المجموعة الخامسة.</a:t>
            </a:r>
            <a:endParaRPr lang="ar-S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3717032"/>
            <a:ext cx="33843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اضافة عنصر من عناصر المجموعة الثالثة.</a:t>
            </a:r>
            <a:endParaRPr lang="ar-SA" sz="2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437112"/>
            <a:ext cx="24193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6372200" y="4869160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8434" idx="3"/>
          </p:cNvCxnSpPr>
          <p:nvPr/>
        </p:nvCxnSpPr>
        <p:spPr>
          <a:xfrm flipV="1">
            <a:off x="6343278" y="5517232"/>
            <a:ext cx="1253058" cy="5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372200" y="5661248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771800" y="4797152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434" idx="1"/>
          </p:cNvCxnSpPr>
          <p:nvPr/>
        </p:nvCxnSpPr>
        <p:spPr>
          <a:xfrm rot="10800000">
            <a:off x="2843808" y="5517232"/>
            <a:ext cx="1080120" cy="5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2771800" y="5733256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740352" y="4869160"/>
            <a:ext cx="1224136" cy="151216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TextBox 28"/>
          <p:cNvSpPr txBox="1"/>
          <p:nvPr/>
        </p:nvSpPr>
        <p:spPr>
          <a:xfrm>
            <a:off x="7236296" y="4941168"/>
            <a:ext cx="165618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   عناصر </a:t>
            </a:r>
          </a:p>
          <a:p>
            <a:r>
              <a:rPr lang="ar-SA" b="1" dirty="0" smtClean="0"/>
              <a:t>المجموعة</a:t>
            </a:r>
          </a:p>
          <a:p>
            <a:r>
              <a:rPr lang="ar-SA" b="1" dirty="0" smtClean="0"/>
              <a:t> الخامسة</a:t>
            </a:r>
          </a:p>
          <a:p>
            <a:r>
              <a:rPr lang="en-US" b="1" dirty="0" smtClean="0"/>
              <a:t>5e     </a:t>
            </a:r>
            <a:endParaRPr lang="ar-SA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31640" y="4869160"/>
            <a:ext cx="1224136" cy="1512168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TextBox 30"/>
          <p:cNvSpPr txBox="1"/>
          <p:nvPr/>
        </p:nvSpPr>
        <p:spPr>
          <a:xfrm>
            <a:off x="827584" y="5013176"/>
            <a:ext cx="165618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   عناصر </a:t>
            </a:r>
          </a:p>
          <a:p>
            <a:r>
              <a:rPr lang="ar-SA" b="1" dirty="0" smtClean="0"/>
              <a:t> المجموعة</a:t>
            </a:r>
          </a:p>
          <a:p>
            <a:r>
              <a:rPr lang="ar-SA" b="1" dirty="0" smtClean="0"/>
              <a:t>   الثالثة</a:t>
            </a:r>
          </a:p>
          <a:p>
            <a:r>
              <a:rPr lang="en-US" b="1" dirty="0" smtClean="0"/>
              <a:t>3e     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28" grpId="0" animBg="1"/>
      <p:bldP spid="29" grpId="0"/>
      <p:bldP spid="30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95736" y="4221088"/>
            <a:ext cx="1008112" cy="10081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Oval 5"/>
          <p:cNvSpPr/>
          <p:nvPr/>
        </p:nvSpPr>
        <p:spPr>
          <a:xfrm>
            <a:off x="3131840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2627784" y="508518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2123728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Oval 8"/>
          <p:cNvSpPr/>
          <p:nvPr/>
        </p:nvSpPr>
        <p:spPr>
          <a:xfrm>
            <a:off x="3923928" y="4221088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Oval 9"/>
          <p:cNvSpPr/>
          <p:nvPr/>
        </p:nvSpPr>
        <p:spPr>
          <a:xfrm>
            <a:off x="4355976" y="414908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Oval 10"/>
          <p:cNvSpPr/>
          <p:nvPr/>
        </p:nvSpPr>
        <p:spPr>
          <a:xfrm>
            <a:off x="4860032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Oval 11"/>
          <p:cNvSpPr/>
          <p:nvPr/>
        </p:nvSpPr>
        <p:spPr>
          <a:xfrm>
            <a:off x="4355976" y="508518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Oval 12"/>
          <p:cNvSpPr/>
          <p:nvPr/>
        </p:nvSpPr>
        <p:spPr>
          <a:xfrm>
            <a:off x="3851920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Oval 13"/>
          <p:cNvSpPr/>
          <p:nvPr/>
        </p:nvSpPr>
        <p:spPr>
          <a:xfrm>
            <a:off x="2195736" y="5661248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Oval 14"/>
          <p:cNvSpPr/>
          <p:nvPr/>
        </p:nvSpPr>
        <p:spPr>
          <a:xfrm>
            <a:off x="2627784" y="558924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Oval 15"/>
          <p:cNvSpPr/>
          <p:nvPr/>
        </p:nvSpPr>
        <p:spPr>
          <a:xfrm>
            <a:off x="3131840" y="609329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Oval 16"/>
          <p:cNvSpPr/>
          <p:nvPr/>
        </p:nvSpPr>
        <p:spPr>
          <a:xfrm>
            <a:off x="2627784" y="652534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Oval 17"/>
          <p:cNvSpPr/>
          <p:nvPr/>
        </p:nvSpPr>
        <p:spPr>
          <a:xfrm>
            <a:off x="2123728" y="609329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Oval 18"/>
          <p:cNvSpPr/>
          <p:nvPr/>
        </p:nvSpPr>
        <p:spPr>
          <a:xfrm>
            <a:off x="467544" y="4221088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Oval 19"/>
          <p:cNvSpPr/>
          <p:nvPr/>
        </p:nvSpPr>
        <p:spPr>
          <a:xfrm>
            <a:off x="899592" y="414908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Oval 20"/>
          <p:cNvSpPr/>
          <p:nvPr/>
        </p:nvSpPr>
        <p:spPr>
          <a:xfrm>
            <a:off x="1403648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Oval 21"/>
          <p:cNvSpPr/>
          <p:nvPr/>
        </p:nvSpPr>
        <p:spPr>
          <a:xfrm>
            <a:off x="899592" y="508518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Oval 22"/>
          <p:cNvSpPr/>
          <p:nvPr/>
        </p:nvSpPr>
        <p:spPr>
          <a:xfrm>
            <a:off x="395536" y="4653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Oval 23"/>
          <p:cNvSpPr/>
          <p:nvPr/>
        </p:nvSpPr>
        <p:spPr>
          <a:xfrm>
            <a:off x="2195736" y="2852936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Oval 24"/>
          <p:cNvSpPr/>
          <p:nvPr/>
        </p:nvSpPr>
        <p:spPr>
          <a:xfrm>
            <a:off x="2627784" y="2780928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Oval 25"/>
          <p:cNvSpPr/>
          <p:nvPr/>
        </p:nvSpPr>
        <p:spPr>
          <a:xfrm>
            <a:off x="3131840" y="328498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Oval 26"/>
          <p:cNvSpPr/>
          <p:nvPr/>
        </p:nvSpPr>
        <p:spPr>
          <a:xfrm>
            <a:off x="2627784" y="371703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Oval 27"/>
          <p:cNvSpPr/>
          <p:nvPr/>
        </p:nvSpPr>
        <p:spPr>
          <a:xfrm>
            <a:off x="2123728" y="328498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TextBox 28"/>
          <p:cNvSpPr txBox="1"/>
          <p:nvPr/>
        </p:nvSpPr>
        <p:spPr>
          <a:xfrm>
            <a:off x="2267744" y="3140968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067944" y="4509120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123728" y="4509120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Al  </a:t>
            </a:r>
            <a:endParaRPr lang="ar-SA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11560" y="4509120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267744" y="5949280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3059832" y="4581128"/>
            <a:ext cx="1080120" cy="288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Rounded Rectangle 34"/>
          <p:cNvSpPr/>
          <p:nvPr/>
        </p:nvSpPr>
        <p:spPr>
          <a:xfrm>
            <a:off x="2555776" y="3645024"/>
            <a:ext cx="288032" cy="72008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Rounded Rectangle 35"/>
          <p:cNvSpPr/>
          <p:nvPr/>
        </p:nvSpPr>
        <p:spPr>
          <a:xfrm>
            <a:off x="1331640" y="4581128"/>
            <a:ext cx="1008112" cy="288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Rounded Rectangle 36"/>
          <p:cNvSpPr/>
          <p:nvPr/>
        </p:nvSpPr>
        <p:spPr>
          <a:xfrm>
            <a:off x="2555776" y="5013176"/>
            <a:ext cx="288032" cy="7920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Oval 37"/>
          <p:cNvSpPr/>
          <p:nvPr/>
        </p:nvSpPr>
        <p:spPr>
          <a:xfrm>
            <a:off x="6335688" y="2132856"/>
            <a:ext cx="1008112" cy="1008112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Oval 38"/>
          <p:cNvSpPr/>
          <p:nvPr/>
        </p:nvSpPr>
        <p:spPr>
          <a:xfrm>
            <a:off x="6767736" y="2060848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Oval 39"/>
          <p:cNvSpPr/>
          <p:nvPr/>
        </p:nvSpPr>
        <p:spPr>
          <a:xfrm>
            <a:off x="7271792" y="256490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Oval 40"/>
          <p:cNvSpPr/>
          <p:nvPr/>
        </p:nvSpPr>
        <p:spPr>
          <a:xfrm>
            <a:off x="6767736" y="299695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Oval 41"/>
          <p:cNvSpPr/>
          <p:nvPr/>
        </p:nvSpPr>
        <p:spPr>
          <a:xfrm>
            <a:off x="6263680" y="256490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Oval 42"/>
          <p:cNvSpPr/>
          <p:nvPr/>
        </p:nvSpPr>
        <p:spPr>
          <a:xfrm>
            <a:off x="8063880" y="2132856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Oval 43"/>
          <p:cNvSpPr/>
          <p:nvPr/>
        </p:nvSpPr>
        <p:spPr>
          <a:xfrm>
            <a:off x="8495928" y="2060848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Oval 44"/>
          <p:cNvSpPr/>
          <p:nvPr/>
        </p:nvSpPr>
        <p:spPr>
          <a:xfrm>
            <a:off x="8999984" y="256490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Oval 45"/>
          <p:cNvSpPr/>
          <p:nvPr/>
        </p:nvSpPr>
        <p:spPr>
          <a:xfrm>
            <a:off x="8495928" y="299695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Oval 46"/>
          <p:cNvSpPr/>
          <p:nvPr/>
        </p:nvSpPr>
        <p:spPr>
          <a:xfrm>
            <a:off x="7991872" y="256490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Oval 47"/>
          <p:cNvSpPr/>
          <p:nvPr/>
        </p:nvSpPr>
        <p:spPr>
          <a:xfrm>
            <a:off x="6335688" y="3573016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Oval 48"/>
          <p:cNvSpPr/>
          <p:nvPr/>
        </p:nvSpPr>
        <p:spPr>
          <a:xfrm>
            <a:off x="6767736" y="3501008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Oval 49"/>
          <p:cNvSpPr/>
          <p:nvPr/>
        </p:nvSpPr>
        <p:spPr>
          <a:xfrm>
            <a:off x="7271792" y="400506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Oval 50"/>
          <p:cNvSpPr/>
          <p:nvPr/>
        </p:nvSpPr>
        <p:spPr>
          <a:xfrm>
            <a:off x="6767736" y="443711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Oval 51"/>
          <p:cNvSpPr/>
          <p:nvPr/>
        </p:nvSpPr>
        <p:spPr>
          <a:xfrm>
            <a:off x="6263680" y="400506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Oval 52"/>
          <p:cNvSpPr/>
          <p:nvPr/>
        </p:nvSpPr>
        <p:spPr>
          <a:xfrm>
            <a:off x="4607496" y="2132856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Oval 53"/>
          <p:cNvSpPr/>
          <p:nvPr/>
        </p:nvSpPr>
        <p:spPr>
          <a:xfrm>
            <a:off x="5039544" y="2060848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Oval 54"/>
          <p:cNvSpPr/>
          <p:nvPr/>
        </p:nvSpPr>
        <p:spPr>
          <a:xfrm>
            <a:off x="5543600" y="256490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Oval 55"/>
          <p:cNvSpPr/>
          <p:nvPr/>
        </p:nvSpPr>
        <p:spPr>
          <a:xfrm>
            <a:off x="5039544" y="299695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Oval 56"/>
          <p:cNvSpPr/>
          <p:nvPr/>
        </p:nvSpPr>
        <p:spPr>
          <a:xfrm>
            <a:off x="4535488" y="256490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Oval 57"/>
          <p:cNvSpPr/>
          <p:nvPr/>
        </p:nvSpPr>
        <p:spPr>
          <a:xfrm>
            <a:off x="6335688" y="764704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Oval 58"/>
          <p:cNvSpPr/>
          <p:nvPr/>
        </p:nvSpPr>
        <p:spPr>
          <a:xfrm>
            <a:off x="6767736" y="69269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Oval 59"/>
          <p:cNvSpPr/>
          <p:nvPr/>
        </p:nvSpPr>
        <p:spPr>
          <a:xfrm>
            <a:off x="7271792" y="119675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Oval 60"/>
          <p:cNvSpPr/>
          <p:nvPr/>
        </p:nvSpPr>
        <p:spPr>
          <a:xfrm>
            <a:off x="6767736" y="162880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2" name="Oval 61"/>
          <p:cNvSpPr/>
          <p:nvPr/>
        </p:nvSpPr>
        <p:spPr>
          <a:xfrm>
            <a:off x="6263680" y="119675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3" name="TextBox 62"/>
          <p:cNvSpPr txBox="1"/>
          <p:nvPr/>
        </p:nvSpPr>
        <p:spPr>
          <a:xfrm>
            <a:off x="6407696" y="1052736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8207896" y="2420888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263680" y="2420888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As </a:t>
            </a:r>
            <a:endParaRPr lang="ar-SA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751512" y="2420888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407696" y="3861048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/>
              <a:t>Ge</a:t>
            </a:r>
            <a:endParaRPr lang="ar-SA" sz="2000" b="1" dirty="0"/>
          </a:p>
        </p:txBody>
      </p:sp>
      <p:sp>
        <p:nvSpPr>
          <p:cNvPr id="68" name="Rounded Rectangle 67"/>
          <p:cNvSpPr/>
          <p:nvPr/>
        </p:nvSpPr>
        <p:spPr>
          <a:xfrm>
            <a:off x="7199784" y="2492896"/>
            <a:ext cx="1080120" cy="288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9" name="Rounded Rectangle 68"/>
          <p:cNvSpPr/>
          <p:nvPr/>
        </p:nvSpPr>
        <p:spPr>
          <a:xfrm>
            <a:off x="6695728" y="1556792"/>
            <a:ext cx="288032" cy="72008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0" name="Rounded Rectangle 69"/>
          <p:cNvSpPr/>
          <p:nvPr/>
        </p:nvSpPr>
        <p:spPr>
          <a:xfrm>
            <a:off x="5471592" y="2492896"/>
            <a:ext cx="1008112" cy="288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1" name="Rounded Rectangle 70"/>
          <p:cNvSpPr/>
          <p:nvPr/>
        </p:nvSpPr>
        <p:spPr>
          <a:xfrm>
            <a:off x="6695728" y="2924944"/>
            <a:ext cx="288032" cy="7920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TextBox 73"/>
          <p:cNvSpPr txBox="1"/>
          <p:nvPr/>
        </p:nvSpPr>
        <p:spPr>
          <a:xfrm>
            <a:off x="6228184" y="5085184"/>
            <a:ext cx="208823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بلورة جرمانيوم مطعمة بالزرنيخ ( </a:t>
            </a:r>
            <a:r>
              <a:rPr lang="en-US" b="1" dirty="0" smtClean="0"/>
              <a:t>As</a:t>
            </a:r>
            <a:r>
              <a:rPr lang="ar-SA" b="1" dirty="0" smtClean="0"/>
              <a:t> ) </a:t>
            </a:r>
          </a:p>
          <a:p>
            <a:r>
              <a:rPr lang="ar-SA" b="1" dirty="0" smtClean="0"/>
              <a:t>تشكل الكترون حر (شريحة سالبة  </a:t>
            </a:r>
            <a:r>
              <a:rPr lang="en-US" b="1" dirty="0" smtClean="0"/>
              <a:t>n</a:t>
            </a:r>
            <a:r>
              <a:rPr lang="ar-SA" b="1" dirty="0" smtClean="0"/>
              <a:t> )</a:t>
            </a:r>
            <a:endParaRPr lang="ar-SA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683568" y="1268760"/>
            <a:ext cx="266429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بلورة جرمانيوم مطعمة بالألمنيوم( </a:t>
            </a:r>
            <a:r>
              <a:rPr lang="en-US" b="1" dirty="0" smtClean="0"/>
              <a:t>Al</a:t>
            </a:r>
            <a:r>
              <a:rPr lang="ar-SA" b="1" dirty="0" smtClean="0"/>
              <a:t> ) </a:t>
            </a:r>
          </a:p>
          <a:p>
            <a:r>
              <a:rPr lang="ar-SA" b="1" dirty="0" smtClean="0"/>
              <a:t>تشكل فجوة (شريحة موجبة </a:t>
            </a:r>
            <a:r>
              <a:rPr lang="en-US" b="1" dirty="0" smtClean="0"/>
              <a:t>p</a:t>
            </a:r>
            <a:r>
              <a:rPr lang="ar-SA" b="1" dirty="0" smtClean="0"/>
              <a:t>  )</a:t>
            </a:r>
            <a:endParaRPr lang="ar-SA" b="1" dirty="0"/>
          </a:p>
        </p:txBody>
      </p:sp>
      <p:cxnSp>
        <p:nvCxnSpPr>
          <p:cNvPr id="114" name="Straight Connector 113"/>
          <p:cNvCxnSpPr/>
          <p:nvPr/>
        </p:nvCxnSpPr>
        <p:spPr>
          <a:xfrm rot="5400000">
            <a:off x="2771800" y="2132856"/>
            <a:ext cx="2448272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4139952" y="4941168"/>
            <a:ext cx="2448272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6156176" y="198884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5364088" y="134076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4139952" y="1052736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الكترون حر</a:t>
            </a:r>
            <a:endParaRPr lang="ar-SA" dirty="0"/>
          </a:p>
        </p:txBody>
      </p:sp>
      <p:cxnSp>
        <p:nvCxnSpPr>
          <p:cNvPr id="126" name="Straight Arrow Connector 125"/>
          <p:cNvCxnSpPr/>
          <p:nvPr/>
        </p:nvCxnSpPr>
        <p:spPr>
          <a:xfrm>
            <a:off x="1907704" y="3717032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683568" y="3429000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فجوة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1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4" grpId="0"/>
      <p:bldP spid="112" grpId="0"/>
      <p:bldP spid="116" grpId="0" animBg="1"/>
      <p:bldP spid="116" grpId="1" animBg="1"/>
      <p:bldP spid="119" grpId="0"/>
      <p:bldP spid="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483768" y="4725144"/>
            <a:ext cx="43204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الثنائيات (</a:t>
            </a:r>
            <a:r>
              <a:rPr lang="en-US" dirty="0" smtClean="0"/>
              <a:t>Diodes</a:t>
            </a:r>
            <a:r>
              <a:rPr lang="ar-SA" dirty="0" smtClean="0"/>
              <a:t> )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35480"/>
            <a:ext cx="7715200" cy="1493520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الثنائي : هو ابسط العناصر الالكترونية </a:t>
            </a:r>
          </a:p>
          <a:p>
            <a:pPr>
              <a:buNone/>
            </a:pPr>
            <a:r>
              <a:rPr lang="ar-SA" dirty="0" smtClean="0"/>
              <a:t>و يصنع من شريحتين متجاورتين , أحداهما سالبة (مهبط), والاخرى موجبة (مصعد).</a:t>
            </a:r>
            <a:endParaRPr lang="ar-SA" dirty="0"/>
          </a:p>
        </p:txBody>
      </p:sp>
      <p:pic>
        <p:nvPicPr>
          <p:cNvPr id="19460" name="Picture 4" descr="http://t0.gstatic.com/images?q=tbn:ANd9GcSTqogjqH7UrVOAv6EmmXbcoVG6ROYghbD6sQB3pmHkZ5GbH2X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2600325" cy="175260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971600" y="6021288"/>
            <a:ext cx="10081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799692" y="5985284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907704" y="5949280"/>
            <a:ext cx="7200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67744" y="6021288"/>
            <a:ext cx="129614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023828" y="5481228"/>
            <a:ext cx="10801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31540" y="5481228"/>
            <a:ext cx="10801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83768" y="4725144"/>
            <a:ext cx="4320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P</a:t>
            </a:r>
            <a:endParaRPr lang="ar-SA" sz="2000" b="1" dirty="0"/>
          </a:p>
        </p:txBody>
      </p:sp>
      <p:cxnSp>
        <p:nvCxnSpPr>
          <p:cNvPr id="36" name="Straight Connector 35"/>
          <p:cNvCxnSpPr/>
          <p:nvPr/>
        </p:nvCxnSpPr>
        <p:spPr>
          <a:xfrm rot="10800000">
            <a:off x="2915816" y="49411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71600" y="494116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403648" y="4725144"/>
            <a:ext cx="43204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TextBox 39"/>
          <p:cNvSpPr txBox="1"/>
          <p:nvPr/>
        </p:nvSpPr>
        <p:spPr>
          <a:xfrm>
            <a:off x="1475656" y="4725144"/>
            <a:ext cx="2880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N</a:t>
            </a:r>
            <a:endParaRPr lang="ar-SA" sz="2000" b="1" dirty="0"/>
          </a:p>
        </p:txBody>
      </p:sp>
      <p:sp>
        <p:nvSpPr>
          <p:cNvPr id="42" name="Rectangle 41"/>
          <p:cNvSpPr/>
          <p:nvPr/>
        </p:nvSpPr>
        <p:spPr>
          <a:xfrm>
            <a:off x="1835696" y="4725144"/>
            <a:ext cx="64807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4" name="Straight Connector 43"/>
          <p:cNvCxnSpPr>
            <a:stCxn id="42" idx="0"/>
            <a:endCxn id="42" idx="2"/>
          </p:cNvCxnSpPr>
          <p:nvPr/>
        </p:nvCxnSpPr>
        <p:spPr>
          <a:xfrm rot="16200000" flipH="1">
            <a:off x="1979712" y="4905164"/>
            <a:ext cx="360040" cy="0"/>
          </a:xfrm>
          <a:prstGeom prst="line">
            <a:avLst/>
          </a:prstGeom>
          <a:ln w="4445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87624" y="515719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سالب</a:t>
            </a:r>
            <a:endParaRPr lang="ar-SA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411760" y="5085184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موجب</a:t>
            </a:r>
            <a:endParaRPr lang="ar-SA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267744" y="5373216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+</a:t>
            </a:r>
            <a:endParaRPr lang="ar-SA" dirty="0"/>
          </a:p>
        </p:txBody>
      </p:sp>
      <p:sp>
        <p:nvSpPr>
          <p:cNvPr id="49" name="TextBox 48"/>
          <p:cNvSpPr txBox="1"/>
          <p:nvPr/>
        </p:nvSpPr>
        <p:spPr>
          <a:xfrm>
            <a:off x="1763688" y="5517232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-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87824" y="4221088"/>
            <a:ext cx="7200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مصعد</a:t>
            </a:r>
            <a:endParaRPr lang="ar-SA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899592" y="4221088"/>
            <a:ext cx="7200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مهبط</a:t>
            </a:r>
            <a:endParaRPr lang="ar-SA" sz="2000" b="1" dirty="0"/>
          </a:p>
        </p:txBody>
      </p:sp>
      <p:cxnSp>
        <p:nvCxnSpPr>
          <p:cNvPr id="53" name="Straight Arrow Connector 52"/>
          <p:cNvCxnSpPr>
            <a:stCxn id="50" idx="1"/>
          </p:cNvCxnSpPr>
          <p:nvPr/>
        </p:nvCxnSpPr>
        <p:spPr>
          <a:xfrm rot="10800000" flipV="1">
            <a:off x="2195736" y="4421142"/>
            <a:ext cx="792088" cy="159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1907704" y="4365104"/>
            <a:ext cx="28803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51" idx="3"/>
          </p:cNvCxnSpPr>
          <p:nvPr/>
        </p:nvCxnSpPr>
        <p:spPr>
          <a:xfrm rot="10800000">
            <a:off x="1619672" y="4421144"/>
            <a:ext cx="72008" cy="15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>
            <a:off x="1691680" y="443711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04048" y="4365104"/>
            <a:ext cx="3312368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يستععمل الثنائي كعنصر الكتروني يسمح عادة بمرورالتيار باتجاه واحد فقط </a:t>
            </a:r>
          </a:p>
          <a:p>
            <a:r>
              <a:rPr lang="ar-SA" sz="2000" dirty="0" smtClean="0"/>
              <a:t>عندما يكون جهد المصعد اعلى من جهد المهبط .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3" grpId="0" build="p"/>
      <p:bldP spid="24" grpId="0"/>
      <p:bldP spid="39" grpId="0" animBg="1"/>
      <p:bldP spid="40" grpId="0"/>
      <p:bldP spid="42" grpId="0" animBg="1"/>
      <p:bldP spid="45" grpId="0"/>
      <p:bldP spid="46" grpId="0"/>
      <p:bldP spid="48" grpId="0"/>
      <p:bldP spid="49" grpId="0"/>
      <p:bldP spid="50" grpId="0"/>
      <p:bldP spid="51" grpId="0"/>
      <p:bldP spid="7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273</Words>
  <Application>Microsoft Office PowerPoint</Application>
  <PresentationFormat>عرض على الشاشة (3:4)‏</PresentationFormat>
  <Paragraphs>77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Flow</vt:lpstr>
      <vt:lpstr>الوحدة الثانية</vt:lpstr>
      <vt:lpstr>المجالات التي لعبت فيها الالكترونيات دور مهم </vt:lpstr>
      <vt:lpstr>موصلية المواد للتيار الكهربائي</vt:lpstr>
      <vt:lpstr>ما الذي يجعل المواد موصلة او عازلة وما الذي يميز المواد شبه العازلة</vt:lpstr>
      <vt:lpstr>البلورة</vt:lpstr>
      <vt:lpstr>تطعيم المواد</vt:lpstr>
      <vt:lpstr>عرض تقديمي في PowerPoint</vt:lpstr>
      <vt:lpstr>الثنائيات (Diodes 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الثانية</dc:title>
  <dc:creator>ali</dc:creator>
  <cp:lastModifiedBy>muayyad</cp:lastModifiedBy>
  <cp:revision>14</cp:revision>
  <dcterms:created xsi:type="dcterms:W3CDTF">2011-06-04T20:00:10Z</dcterms:created>
  <dcterms:modified xsi:type="dcterms:W3CDTF">2011-06-08T17:25:13Z</dcterms:modified>
</cp:coreProperties>
</file>